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61" r:id="rId3"/>
    <p:sldId id="262" r:id="rId4"/>
    <p:sldId id="301" r:id="rId5"/>
    <p:sldId id="263" r:id="rId6"/>
    <p:sldId id="260" r:id="rId7"/>
    <p:sldId id="264" r:id="rId8"/>
    <p:sldId id="265" r:id="rId9"/>
    <p:sldId id="267" r:id="rId10"/>
    <p:sldId id="268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02" r:id="rId37"/>
    <p:sldId id="30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AC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>
      <p:cViewPr varScale="1">
        <p:scale>
          <a:sx n="83" d="100"/>
          <a:sy n="83" d="100"/>
        </p:scale>
        <p:origin x="158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336977-2178-4ED4-94C5-B0650BC1F777}" type="datetimeFigureOut">
              <a:rPr lang="ru-RU" smtClean="0"/>
              <a:pPr/>
              <a:t>12.11.2018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E081272-ED01-4D66-B677-3D621E3778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496944" cy="648072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МИНОБРНАУКИ РОССИИ</a:t>
            </a:r>
            <a:b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Федеральное государственное бюджетное </a:t>
            </a:r>
            <a:b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образовательное учреждение высшего образования</a:t>
            </a:r>
            <a:b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«Челябинский государственный университет» </a:t>
            </a:r>
            <a: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(ФГБОУ ВО «</a:t>
            </a:r>
            <a:r>
              <a:rPr kumimoji="0" lang="ru-RU" sz="1400" b="1" i="0" u="none" strike="noStrike" kern="1200" cap="none" spc="-10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ЧелГУ</a:t>
            </a:r>
            <a:r>
              <a:rPr kumimoji="0" lang="ru-RU" sz="1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»)</a:t>
            </a:r>
            <a: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Факультет заочного и дистанционного обучения </a:t>
            </a:r>
            <a:b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конституционного права и муниципального права</a:t>
            </a: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 </a:t>
            </a: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Интерактивная игра </a:t>
            </a:r>
            <a:endParaRPr kumimoji="0" lang="ru-RU" b="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br>
              <a:rPr kumimoji="0" lang="ru-RU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</a:t>
            </a:r>
            <a:r>
              <a:rPr kumimoji="0" lang="ru-RU" b="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</a:t>
            </a:r>
            <a:r>
              <a:rPr kumimoji="0" lang="ru-RU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ему:  </a:t>
            </a:r>
            <a:r>
              <a:rPr kumimoji="0" lang="ru-RU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«Органы местного самоуправления»</a:t>
            </a:r>
            <a:r>
              <a:rPr kumimoji="0" lang="ru-RU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	             </a:t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</a:t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pc="-100" dirty="0" smtClean="0">
              <a:solidFill>
                <a:schemeClr val="tx2">
                  <a:satMod val="20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Челябинск 2018</a:t>
            </a:r>
            <a:r>
              <a:rPr kumimoji="0" lang="ru-RU" sz="1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4293096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 студент: 	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группы 25 ЮМЗ-208 заочной формы обучения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направления подготовки: 40.04.01 юриспруденция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Бурлакова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Дарья Олеговна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знак завершения 4"/>
          <p:cNvSpPr/>
          <p:nvPr/>
        </p:nvSpPr>
        <p:spPr>
          <a:xfrm>
            <a:off x="7596336" y="3068960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1490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Устав муниципального образования принимается 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5172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Представительным органом местного самоуправления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Исполнительно-распорядительным органом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Главой муниципального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Контрольным органом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знак завершения 4"/>
          <p:cNvSpPr/>
          <p:nvPr/>
        </p:nvSpPr>
        <p:spPr>
          <a:xfrm>
            <a:off x="7596336" y="3068960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187624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1490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Устав муниципального 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принимается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5172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Представительным органом местного самоуправления 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Исполнительно-распорядительным органом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Главой муниципального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Контрольным органом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знак завершения 5"/>
          <p:cNvSpPr/>
          <p:nvPr/>
        </p:nvSpPr>
        <p:spPr>
          <a:xfrm>
            <a:off x="7596336" y="2780928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00506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 из нижеперечисленного не относится к вопросам местного значения, закрепленных в ФЗ-№131?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6165304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Определение порядка владения, пользования и распоряжения муниципальной собственностью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5517232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Установление, изменение и отмена местных налогов и сборов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093296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Утверждение, исполнение муниципального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517232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Установление порядка деятельности предприятий на территории муниципального образования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знак завершения 4"/>
          <p:cNvSpPr/>
          <p:nvPr/>
        </p:nvSpPr>
        <p:spPr>
          <a:xfrm>
            <a:off x="7596336" y="2780928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187624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00506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 из нижеперечисленного не относится к вопросам местного значения, закрепленных в ФЗ-№131?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5517232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Установление порядка деятельности предприятий на территории муниципального образования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6165304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Определение порядка владения, пользования и распоряжения муниципальной собственностью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5517232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Установление, изменение и отмена местных налогов и сборов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6093296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Утверждение, исполнение муниципального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2564904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0506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Установленный законом срок для рассмотрения письменных обращений граждан в органы местного самоуправления или к должностному лицу составляет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календарный день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календарных дней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рабочих дней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рабочий день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2564904"/>
            <a:ext cx="1296144" cy="216024"/>
          </a:xfrm>
          <a:prstGeom prst="flowChartTerminator">
            <a:avLst/>
          </a:prstGeom>
          <a:solidFill>
            <a:srgbClr val="FFFF00">
              <a:alpha val="45000"/>
            </a:srgbClr>
          </a:solidFill>
          <a:ln w="38100"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259633" y="6165304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00506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Установленный законом срок для рассмотрения письменных обращений граждан в органы местного самоуправления или к должностному лицу составляет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календарный день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календарных дней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рабочих дней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рабочий день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2348880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293096"/>
            <a:ext cx="444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Местная администрация – это…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Законодательный орган    местного самоуправления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Контролирующий орган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Исполнительно-распорядительный орган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Судебный орган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2348880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4716016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Законодательный орган    местного самоуправления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Контролирующий орган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Исполнительно-распорядительный орган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Судебный орган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293096"/>
            <a:ext cx="444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Местная администрация – это…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2060848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0506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какой формы участия населения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местном самоуправлении носят рекомендательный характер?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Конференция граждан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Сход граждан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5172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Обращения граждан  в органы местного самоуправления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23731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Опрос населения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2060848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4716016" y="6165304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0506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какой формы участия населения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местном самоуправлении носят рекомендательный характер?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Конференция граждан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Сход граждан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55172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Обращения граждан  в органы местного самоуправления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623731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Опрос населения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арья\Desktop\b_main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6662" r="30041" b="43249"/>
          <a:stretch>
            <a:fillRect/>
          </a:stretch>
        </p:blipFill>
        <p:spPr bwMode="auto">
          <a:xfrm>
            <a:off x="2267744" y="2348880"/>
            <a:ext cx="4489158" cy="3744416"/>
          </a:xfrm>
          <a:prstGeom prst="rect">
            <a:avLst/>
          </a:prstGeom>
          <a:noFill/>
          <a:effectLst>
            <a:outerShdw blurRad="711200" dist="50800" dir="5400000" algn="ctr" rotWithShape="0">
              <a:srgbClr val="000000">
                <a:alpha val="44000"/>
              </a:srgbClr>
            </a:outerShdw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5733256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ему: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«Органы местного самоуправления»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Уважаемые студенты!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дисциплины «Правовое регулирование организации и деятельности органов государственной власти и МСУ»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предлагаем Вам принять участие в интерактивной игре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844824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933056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документ устанавливает основания и виды ответственности органов местного самоуправления и должностных лиц местного самоуправления перед населением?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5892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Ответственность не предусмотрена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623731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Устав местного самоуправления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623731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Уголовный кодекс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5892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131-ФЗ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844824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4716016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933056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документ устанавливает основания и виды ответственности органов местного самоуправления и должностных лиц местного самоуправления перед населением?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5892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Ответственность не предусмотрена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623731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Устав местного самоуправления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55892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131-ФЗ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623731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Уголовный кодекс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628800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005064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ли обязательным наличие у муниципального образования выборных органов?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517232"/>
            <a:ext cx="30243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Является, при закреплении соответствующего положения в уставе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589240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в любом случае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616530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при отсутствии исполнительных органов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616530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если формируются также и исполнительные органы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628800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187624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005064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ли обязательным наличие у муниципального образования выборных органов?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589240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в любом случае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16530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при отсутствии исполнительных органов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517232"/>
            <a:ext cx="30243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Является, при закреплении соответствующего положения в уставе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616530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если формируются также и исполнительные органы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340768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209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00506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Городское поселение, не входящее в состав муниципального района, но расположенное в его границах – это</a:t>
            </a:r>
            <a:r>
              <a:rPr lang="ru-RU" sz="2400" dirty="0" smtClean="0"/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58924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Муниципальный район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Межселенная территория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623731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Внутригородская территория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340768"/>
            <a:ext cx="1296144" cy="216024"/>
          </a:xfrm>
          <a:prstGeom prst="flowChartTerminator">
            <a:avLst/>
          </a:prstGeom>
          <a:solidFill>
            <a:srgbClr val="FFFF00">
              <a:alpha val="45000"/>
            </a:srgbClr>
          </a:solidFill>
          <a:ln w="38100"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259633" y="6165304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00506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Городское поселение, не входящее в состав муниципального района, но расположенное в его границах – это</a:t>
            </a:r>
            <a:r>
              <a:rPr lang="ru-RU" sz="2400" dirty="0" smtClean="0"/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58924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Муниципальный район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Городской округ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Межселенная территория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623731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Внутригородская территория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124744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208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11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14908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Депутат считается отозванным, если за отзыв проголосовало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1/2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зарегистрированных избирателей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1/3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зарегистрированных избирателей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6165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муниципального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165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муниципального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124744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187624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14908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Депутат считается отозванным, если за отзыв проголосовало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менее 1/2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зарегистрированных избирателей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165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муниципального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1/3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зарегистрированных избирателей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165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муниципального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908720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209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12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14908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Источником формирования муниципальных финансов не являются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517232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от приватизации и 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реализации муниципального имущества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6165304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Платежи за пользование недрами и природными ресурсами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 имущества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165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Государственные казначейские обязательства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908720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4716016" y="6165304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14908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Источником формирования муниципальных финансов не являются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517232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от приватизации и 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реализации муниципального имущества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6165304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Платежи за пользование недрами и природными ресурсами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 имущества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165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Государственные казначейские обязательства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того, чтобы заработать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миллион баллов,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правильно ответить на 15 вопросов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Каждый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 имеет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конкретную «стоимость» и 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варианта ответа, из которых только один является верным.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Суммы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полученные при верном ответе на 5-й и 10-й вопросы,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«несгораемыми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Несгораемая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баллов останется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игрока даже при неправильном ответе на один из следующих вопросов.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любой момент игрок может остановиться и забрать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выигранное количество баллов.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случае неверного ответа выигрыш участника сокращается до ближайшей достигнутой «несгораемой» суммы, и он прекращает участие в игре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Выигрывает участник, набравший максимальное количество баллов.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620688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209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13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91680" y="4032066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из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перечисленных ниже категорий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муниципальных служащих подлежит аттестации?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58924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Достигшие возраста 60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Замещающие должность на основании контракта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17232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/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Замещающие должности муниципальной службы более одного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165304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/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Замещающие должности муниципальной службы менее одного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620688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4716016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1680" y="4032066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из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перечисленных ниже категорий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муниципальных служащих подлежит аттестации?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58924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Достигшие возраста 60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Замещающие должность на основании контракта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17232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/>
              <a:t> 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Замещающие должности муниципальной службы более одного года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165304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/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Замещающие должности муниципальной службы менее одного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404664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209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14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14908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осуществляется изменение структуры органов местного самоуправления?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5172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основании Федеральных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6165304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Путем внесения изменений в устав муниципального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558924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Населением самостоятельно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6165304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/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Голосованием на официальном сайте органа местного самоуправления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404664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259633" y="6165304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5172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основании Федеральных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6165304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Путем внесения изменений в устав муниципального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58924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Населением самостоятельно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6165304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/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Голосованием на официальном сайте органа местного самоуправления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14908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осуществляется изменение структуры органов местного самоуправления?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16632"/>
            <a:ext cx="1512168" cy="288032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209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15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Официальное опубликование (обнародование)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1653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Рассмотрение в исполнительных органах власти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5517232"/>
            <a:ext cx="3096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Рассмотрение представительным органом местного самоуправления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6165304"/>
            <a:ext cx="3096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/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Утверждение представительным органом местного самоуправления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005064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Обязательным условием вступления в силу актов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органов местного самоуправления, затрагивающих права и свободы человека согласно законодательству является…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>
          <a:xfrm>
            <a:off x="7596336" y="116632"/>
            <a:ext cx="1512168" cy="288032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187624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Официальное опубликование (обнародование)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61653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Рассмотрение в исполнительных органах власти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5517232"/>
            <a:ext cx="3096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Рассмотрение представительным органом местного самоуправления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6165304"/>
            <a:ext cx="3096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/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Утверждение представительным органом местного самоуправления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4005064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Обязательным условием вступления в силу актов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органов местного самоуправления, затрагивающих права и свободы человека согласно законодательству является…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Поздравляем!</a:t>
            </a: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 ответили на все вопросы игры </a:t>
            </a: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выиграли </a:t>
            </a:r>
          </a:p>
          <a:p>
            <a:pPr algn="ctr"/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1 000 000 баллов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420888"/>
            <a:ext cx="5484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участие!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15-й вопрос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(«вопрос на миллион»)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самый редкий момент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игре. Ответив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правильно именно на этот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вопрос, Вы сможете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заработать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максимальное количество баллов —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1"/>
            <a:ext cx="85689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ПОДСКАЗКИ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гроку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предлагаются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подсказки, каждую из которых можно использовать только один раз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50:50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компьютер убирает два неправильных ответа, предоставляя игроку выбор из оставшихся вариантов ответа.</a:t>
            </a:r>
          </a:p>
          <a:p>
            <a:pPr algn="just"/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 на ошибку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— игрок имеет право дать два варианта ответа, но только один раз за игру. Об использовании подсказки необходимо заявить до дачи ответа. Использование этой подсказки после подсказки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50:50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даёт 100%-е прохождение вопроса.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Звонок другу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в течение 30 секунд игрок может посоветоваться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другом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3" descr="C:\Users\Дарья\Desktop\12015718.jpg"/>
          <p:cNvPicPr>
            <a:picLocks noChangeAspect="1" noChangeArrowheads="1"/>
          </p:cNvPicPr>
          <p:nvPr/>
        </p:nvPicPr>
        <p:blipFill>
          <a:blip r:embed="rId2" cstate="print"/>
          <a:srcRect l="68326" t="8298" r="24327" b="84233"/>
          <a:stretch>
            <a:fillRect/>
          </a:stretch>
        </p:blipFill>
        <p:spPr bwMode="auto">
          <a:xfrm>
            <a:off x="539552" y="1988840"/>
            <a:ext cx="720080" cy="648072"/>
          </a:xfrm>
          <a:prstGeom prst="rect">
            <a:avLst/>
          </a:prstGeom>
          <a:noFill/>
        </p:spPr>
      </p:pic>
      <p:pic>
        <p:nvPicPr>
          <p:cNvPr id="4" name="Picture 3" descr="C:\Users\Дарья\Desktop\12015718.jpg"/>
          <p:cNvPicPr>
            <a:picLocks noChangeAspect="1" noChangeArrowheads="1"/>
          </p:cNvPicPr>
          <p:nvPr/>
        </p:nvPicPr>
        <p:blipFill>
          <a:blip r:embed="rId2" cstate="print"/>
          <a:srcRect l="90367" t="8298" r="2285" b="84233"/>
          <a:stretch>
            <a:fillRect/>
          </a:stretch>
        </p:blipFill>
        <p:spPr bwMode="auto">
          <a:xfrm>
            <a:off x="539552" y="2924944"/>
            <a:ext cx="720080" cy="64807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4675" t="42212" r="60368" b="51742"/>
          <a:stretch>
            <a:fillRect/>
          </a:stretch>
        </p:blipFill>
        <p:spPr bwMode="auto">
          <a:xfrm>
            <a:off x="395536" y="4869160"/>
            <a:ext cx="936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арья\Desktop\b_main.jpg"/>
          <p:cNvPicPr>
            <a:picLocks noChangeAspect="1" noChangeArrowheads="1"/>
          </p:cNvPicPr>
          <p:nvPr/>
        </p:nvPicPr>
        <p:blipFill>
          <a:blip r:embed="rId2" cstate="print"/>
          <a:srcRect l="2658"/>
          <a:stretch>
            <a:fillRect/>
          </a:stretch>
        </p:blipFill>
        <p:spPr bwMode="auto">
          <a:xfrm>
            <a:off x="0" y="0"/>
            <a:ext cx="9210505" cy="6858000"/>
          </a:xfrm>
          <a:prstGeom prst="rect">
            <a:avLst/>
          </a:prstGeom>
          <a:noFill/>
        </p:spPr>
      </p:pic>
      <p:sp>
        <p:nvSpPr>
          <p:cNvPr id="5" name="Блок-схема: знак завершения 4"/>
          <p:cNvSpPr/>
          <p:nvPr/>
        </p:nvSpPr>
        <p:spPr>
          <a:xfrm>
            <a:off x="7596336" y="3501008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221088"/>
            <a:ext cx="5616624" cy="720080"/>
          </a:xfrm>
          <a:prstGeom prst="rect">
            <a:avLst/>
          </a:prstGeom>
          <a:solidFill>
            <a:srgbClr val="00206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1043608" y="4005064"/>
            <a:ext cx="6984776" cy="1115576"/>
          </a:xfrm>
          <a:custGeom>
            <a:avLst/>
            <a:gdLst>
              <a:gd name="connsiteX0" fmla="*/ 0 w 6513342"/>
              <a:gd name="connsiteY0" fmla="*/ 548640 h 1139483"/>
              <a:gd name="connsiteX1" fmla="*/ 717452 w 6513342"/>
              <a:gd name="connsiteY1" fmla="*/ 14068 h 1139483"/>
              <a:gd name="connsiteX2" fmla="*/ 5824025 w 6513342"/>
              <a:gd name="connsiteY2" fmla="*/ 0 h 1139483"/>
              <a:gd name="connsiteX3" fmla="*/ 6513342 w 6513342"/>
              <a:gd name="connsiteY3" fmla="*/ 576775 h 1139483"/>
              <a:gd name="connsiteX4" fmla="*/ 5838092 w 6513342"/>
              <a:gd name="connsiteY4" fmla="*/ 1139483 h 1139483"/>
              <a:gd name="connsiteX5" fmla="*/ 731520 w 6513342"/>
              <a:gd name="connsiteY5" fmla="*/ 1139483 h 1139483"/>
              <a:gd name="connsiteX6" fmla="*/ 0 w 6513342"/>
              <a:gd name="connsiteY6" fmla="*/ 548640 h 1139483"/>
              <a:gd name="connsiteX0" fmla="*/ 0 w 6513342"/>
              <a:gd name="connsiteY0" fmla="*/ 548640 h 1139483"/>
              <a:gd name="connsiteX1" fmla="*/ 717452 w 6513342"/>
              <a:gd name="connsiteY1" fmla="*/ 14068 h 1139483"/>
              <a:gd name="connsiteX2" fmla="*/ 5824025 w 6513342"/>
              <a:gd name="connsiteY2" fmla="*/ 0 h 1139483"/>
              <a:gd name="connsiteX3" fmla="*/ 6513342 w 6513342"/>
              <a:gd name="connsiteY3" fmla="*/ 576775 h 1139483"/>
              <a:gd name="connsiteX4" fmla="*/ 5838092 w 6513342"/>
              <a:gd name="connsiteY4" fmla="*/ 1139483 h 1139483"/>
              <a:gd name="connsiteX5" fmla="*/ 731520 w 6513342"/>
              <a:gd name="connsiteY5" fmla="*/ 1139483 h 1139483"/>
              <a:gd name="connsiteX6" fmla="*/ 0 w 6513342"/>
              <a:gd name="connsiteY6" fmla="*/ 548640 h 1139483"/>
              <a:gd name="connsiteX0" fmla="*/ 0 w 6513342"/>
              <a:gd name="connsiteY0" fmla="*/ 548641 h 1139484"/>
              <a:gd name="connsiteX1" fmla="*/ 685615 w 6513342"/>
              <a:gd name="connsiteY1" fmla="*/ 0 h 1139484"/>
              <a:gd name="connsiteX2" fmla="*/ 5824025 w 6513342"/>
              <a:gd name="connsiteY2" fmla="*/ 1 h 1139484"/>
              <a:gd name="connsiteX3" fmla="*/ 6513342 w 6513342"/>
              <a:gd name="connsiteY3" fmla="*/ 576776 h 1139484"/>
              <a:gd name="connsiteX4" fmla="*/ 5838092 w 6513342"/>
              <a:gd name="connsiteY4" fmla="*/ 1139484 h 1139484"/>
              <a:gd name="connsiteX5" fmla="*/ 731520 w 6513342"/>
              <a:gd name="connsiteY5" fmla="*/ 1139484 h 1139484"/>
              <a:gd name="connsiteX6" fmla="*/ 0 w 6513342"/>
              <a:gd name="connsiteY6" fmla="*/ 548641 h 1139484"/>
              <a:gd name="connsiteX0" fmla="*/ 0 w 6513342"/>
              <a:gd name="connsiteY0" fmla="*/ 548641 h 1139484"/>
              <a:gd name="connsiteX1" fmla="*/ 685615 w 6513342"/>
              <a:gd name="connsiteY1" fmla="*/ 0 h 1139484"/>
              <a:gd name="connsiteX2" fmla="*/ 5827727 w 6513342"/>
              <a:gd name="connsiteY2" fmla="*/ 1 h 1139484"/>
              <a:gd name="connsiteX3" fmla="*/ 6513342 w 6513342"/>
              <a:gd name="connsiteY3" fmla="*/ 576776 h 1139484"/>
              <a:gd name="connsiteX4" fmla="*/ 5838092 w 6513342"/>
              <a:gd name="connsiteY4" fmla="*/ 1139484 h 1139484"/>
              <a:gd name="connsiteX5" fmla="*/ 731520 w 6513342"/>
              <a:gd name="connsiteY5" fmla="*/ 1139484 h 1139484"/>
              <a:gd name="connsiteX6" fmla="*/ 0 w 6513342"/>
              <a:gd name="connsiteY6" fmla="*/ 548641 h 113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3342" h="1139484">
                <a:moveTo>
                  <a:pt x="0" y="548641"/>
                </a:moveTo>
                <a:lnTo>
                  <a:pt x="685615" y="0"/>
                </a:lnTo>
                <a:lnTo>
                  <a:pt x="5827727" y="1"/>
                </a:lnTo>
                <a:lnTo>
                  <a:pt x="6513342" y="576776"/>
                </a:lnTo>
                <a:lnTo>
                  <a:pt x="5838092" y="1139484"/>
                </a:lnTo>
                <a:lnTo>
                  <a:pt x="731520" y="1139484"/>
                </a:lnTo>
                <a:lnTo>
                  <a:pt x="0" y="548641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187624" y="5514535"/>
            <a:ext cx="3096345" cy="422031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А: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716016" y="5517232"/>
            <a:ext cx="3096345" cy="422031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С: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259632" y="6165304"/>
            <a:ext cx="3096345" cy="422031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В: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716016" y="6165304"/>
            <a:ext cx="3096345" cy="422031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" name="Picture 3" descr="C:\Users\Дарья\Desktop\12015718.jpg"/>
          <p:cNvPicPr>
            <a:picLocks noChangeAspect="1" noChangeArrowheads="1"/>
          </p:cNvPicPr>
          <p:nvPr/>
        </p:nvPicPr>
        <p:blipFill>
          <a:blip r:embed="rId3" cstate="print"/>
          <a:srcRect l="68326" t="8298" r="24327" b="84233"/>
          <a:stretch>
            <a:fillRect/>
          </a:stretch>
        </p:blipFill>
        <p:spPr bwMode="auto">
          <a:xfrm>
            <a:off x="683568" y="764704"/>
            <a:ext cx="720080" cy="648072"/>
          </a:xfrm>
          <a:prstGeom prst="rect">
            <a:avLst/>
          </a:prstGeom>
          <a:noFill/>
        </p:spPr>
      </p:pic>
      <p:pic>
        <p:nvPicPr>
          <p:cNvPr id="20" name="Picture 3" descr="C:\Users\Дарья\Desktop\12015718.jpg"/>
          <p:cNvPicPr>
            <a:picLocks noChangeAspect="1" noChangeArrowheads="1"/>
          </p:cNvPicPr>
          <p:nvPr/>
        </p:nvPicPr>
        <p:blipFill>
          <a:blip r:embed="rId3" cstate="print"/>
          <a:srcRect l="90367" t="8298" r="2285" b="84233"/>
          <a:stretch>
            <a:fillRect/>
          </a:stretch>
        </p:blipFill>
        <p:spPr bwMode="auto">
          <a:xfrm>
            <a:off x="683568" y="1556792"/>
            <a:ext cx="720080" cy="648072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Блок-схема: знак завершения 17"/>
          <p:cNvSpPr/>
          <p:nvPr/>
        </p:nvSpPr>
        <p:spPr>
          <a:xfrm>
            <a:off x="7596336" y="3501008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400506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полномочий выборного должностного лица местного самоуправления не может быть более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3-ех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4-ех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5-и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6-и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esktop\b_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1043608" y="4005064"/>
            <a:ext cx="6984776" cy="1115576"/>
          </a:xfrm>
          <a:custGeom>
            <a:avLst/>
            <a:gdLst>
              <a:gd name="connsiteX0" fmla="*/ 0 w 6513342"/>
              <a:gd name="connsiteY0" fmla="*/ 548640 h 1139483"/>
              <a:gd name="connsiteX1" fmla="*/ 717452 w 6513342"/>
              <a:gd name="connsiteY1" fmla="*/ 14068 h 1139483"/>
              <a:gd name="connsiteX2" fmla="*/ 5824025 w 6513342"/>
              <a:gd name="connsiteY2" fmla="*/ 0 h 1139483"/>
              <a:gd name="connsiteX3" fmla="*/ 6513342 w 6513342"/>
              <a:gd name="connsiteY3" fmla="*/ 576775 h 1139483"/>
              <a:gd name="connsiteX4" fmla="*/ 5838092 w 6513342"/>
              <a:gd name="connsiteY4" fmla="*/ 1139483 h 1139483"/>
              <a:gd name="connsiteX5" fmla="*/ 731520 w 6513342"/>
              <a:gd name="connsiteY5" fmla="*/ 1139483 h 1139483"/>
              <a:gd name="connsiteX6" fmla="*/ 0 w 6513342"/>
              <a:gd name="connsiteY6" fmla="*/ 548640 h 1139483"/>
              <a:gd name="connsiteX0" fmla="*/ 0 w 6513342"/>
              <a:gd name="connsiteY0" fmla="*/ 548640 h 1139483"/>
              <a:gd name="connsiteX1" fmla="*/ 717452 w 6513342"/>
              <a:gd name="connsiteY1" fmla="*/ 14068 h 1139483"/>
              <a:gd name="connsiteX2" fmla="*/ 5824025 w 6513342"/>
              <a:gd name="connsiteY2" fmla="*/ 0 h 1139483"/>
              <a:gd name="connsiteX3" fmla="*/ 6513342 w 6513342"/>
              <a:gd name="connsiteY3" fmla="*/ 576775 h 1139483"/>
              <a:gd name="connsiteX4" fmla="*/ 5838092 w 6513342"/>
              <a:gd name="connsiteY4" fmla="*/ 1139483 h 1139483"/>
              <a:gd name="connsiteX5" fmla="*/ 731520 w 6513342"/>
              <a:gd name="connsiteY5" fmla="*/ 1139483 h 1139483"/>
              <a:gd name="connsiteX6" fmla="*/ 0 w 6513342"/>
              <a:gd name="connsiteY6" fmla="*/ 548640 h 1139483"/>
              <a:gd name="connsiteX0" fmla="*/ 0 w 6513342"/>
              <a:gd name="connsiteY0" fmla="*/ 548641 h 1139484"/>
              <a:gd name="connsiteX1" fmla="*/ 685615 w 6513342"/>
              <a:gd name="connsiteY1" fmla="*/ 0 h 1139484"/>
              <a:gd name="connsiteX2" fmla="*/ 5824025 w 6513342"/>
              <a:gd name="connsiteY2" fmla="*/ 1 h 1139484"/>
              <a:gd name="connsiteX3" fmla="*/ 6513342 w 6513342"/>
              <a:gd name="connsiteY3" fmla="*/ 576776 h 1139484"/>
              <a:gd name="connsiteX4" fmla="*/ 5838092 w 6513342"/>
              <a:gd name="connsiteY4" fmla="*/ 1139484 h 1139484"/>
              <a:gd name="connsiteX5" fmla="*/ 731520 w 6513342"/>
              <a:gd name="connsiteY5" fmla="*/ 1139484 h 1139484"/>
              <a:gd name="connsiteX6" fmla="*/ 0 w 6513342"/>
              <a:gd name="connsiteY6" fmla="*/ 548641 h 1139484"/>
              <a:gd name="connsiteX0" fmla="*/ 0 w 6513342"/>
              <a:gd name="connsiteY0" fmla="*/ 548641 h 1139484"/>
              <a:gd name="connsiteX1" fmla="*/ 685615 w 6513342"/>
              <a:gd name="connsiteY1" fmla="*/ 0 h 1139484"/>
              <a:gd name="connsiteX2" fmla="*/ 5827727 w 6513342"/>
              <a:gd name="connsiteY2" fmla="*/ 1 h 1139484"/>
              <a:gd name="connsiteX3" fmla="*/ 6513342 w 6513342"/>
              <a:gd name="connsiteY3" fmla="*/ 576776 h 1139484"/>
              <a:gd name="connsiteX4" fmla="*/ 5838092 w 6513342"/>
              <a:gd name="connsiteY4" fmla="*/ 1139484 h 1139484"/>
              <a:gd name="connsiteX5" fmla="*/ 731520 w 6513342"/>
              <a:gd name="connsiteY5" fmla="*/ 1139484 h 1139484"/>
              <a:gd name="connsiteX6" fmla="*/ 0 w 6513342"/>
              <a:gd name="connsiteY6" fmla="*/ 548641 h 113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3342" h="1139484">
                <a:moveTo>
                  <a:pt x="0" y="548641"/>
                </a:moveTo>
                <a:lnTo>
                  <a:pt x="685615" y="0"/>
                </a:lnTo>
                <a:lnTo>
                  <a:pt x="5827727" y="1"/>
                </a:lnTo>
                <a:lnTo>
                  <a:pt x="6513342" y="576776"/>
                </a:lnTo>
                <a:lnTo>
                  <a:pt x="5838092" y="1139484"/>
                </a:lnTo>
                <a:lnTo>
                  <a:pt x="731520" y="1139484"/>
                </a:lnTo>
                <a:lnTo>
                  <a:pt x="0" y="548641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187624" y="5514535"/>
            <a:ext cx="3096345" cy="422031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А: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259632" y="6165304"/>
            <a:ext cx="3096345" cy="422031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В: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716016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С: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716016" y="6165304"/>
            <a:ext cx="3096345" cy="422031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7596336" y="3501008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Users\Дарья\Desktop\12015718.jpg"/>
          <p:cNvPicPr>
            <a:picLocks noChangeAspect="1" noChangeArrowheads="1"/>
          </p:cNvPicPr>
          <p:nvPr/>
        </p:nvPicPr>
        <p:blipFill>
          <a:blip r:embed="rId3" cstate="print"/>
          <a:srcRect l="68326" t="8298" r="24327" b="84233"/>
          <a:stretch>
            <a:fillRect/>
          </a:stretch>
        </p:blipFill>
        <p:spPr bwMode="auto">
          <a:xfrm>
            <a:off x="683568" y="764704"/>
            <a:ext cx="720080" cy="648072"/>
          </a:xfrm>
          <a:prstGeom prst="rect">
            <a:avLst/>
          </a:prstGeom>
          <a:noFill/>
        </p:spPr>
      </p:pic>
      <p:pic>
        <p:nvPicPr>
          <p:cNvPr id="14" name="Picture 3" descr="C:\Users\Дарья\Desktop\12015718.jpg"/>
          <p:cNvPicPr>
            <a:picLocks noChangeAspect="1" noChangeArrowheads="1"/>
          </p:cNvPicPr>
          <p:nvPr/>
        </p:nvPicPr>
        <p:blipFill>
          <a:blip r:embed="rId3" cstate="print"/>
          <a:srcRect l="90367" t="8298" r="2285" b="84233"/>
          <a:stretch>
            <a:fillRect/>
          </a:stretch>
        </p:blipFill>
        <p:spPr bwMode="auto">
          <a:xfrm>
            <a:off x="683568" y="1556792"/>
            <a:ext cx="720080" cy="64807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лок-схема: знак завершения 15"/>
          <p:cNvSpPr/>
          <p:nvPr/>
        </p:nvSpPr>
        <p:spPr>
          <a:xfrm>
            <a:off x="7596336" y="3501008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4716016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400506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полномочий выборного должностного лица местного самоуправления не может быть более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3-ех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4-ех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5-и лет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6-и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знак завершения 14"/>
          <p:cNvSpPr/>
          <p:nvPr/>
        </p:nvSpPr>
        <p:spPr>
          <a:xfrm>
            <a:off x="7596336" y="3284984"/>
            <a:ext cx="1296144" cy="21602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91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400506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Депутатом местного самоуправления может являться гражданин России, которому на момент баллотирования …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0297" r="19761" b="157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знак завершения 4"/>
          <p:cNvSpPr/>
          <p:nvPr/>
        </p:nvSpPr>
        <p:spPr>
          <a:xfrm>
            <a:off x="7596336" y="3284984"/>
            <a:ext cx="1296144" cy="216024"/>
          </a:xfrm>
          <a:prstGeom prst="flowChartTerminator">
            <a:avLst/>
          </a:prstGeom>
          <a:solidFill>
            <a:srgbClr val="0AC00E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187624" y="5517232"/>
            <a:ext cx="3096344" cy="494039"/>
          </a:xfrm>
          <a:custGeom>
            <a:avLst/>
            <a:gdLst>
              <a:gd name="connsiteX0" fmla="*/ 0 w 2869809"/>
              <a:gd name="connsiteY0" fmla="*/ 211016 h 422031"/>
              <a:gd name="connsiteX1" fmla="*/ 267286 w 2869809"/>
              <a:gd name="connsiteY1" fmla="*/ 0 h 422031"/>
              <a:gd name="connsiteX2" fmla="*/ 2518117 w 2869809"/>
              <a:gd name="connsiteY2" fmla="*/ 0 h 422031"/>
              <a:gd name="connsiteX3" fmla="*/ 2869809 w 2869809"/>
              <a:gd name="connsiteY3" fmla="*/ 225083 h 422031"/>
              <a:gd name="connsiteX4" fmla="*/ 2560320 w 2869809"/>
              <a:gd name="connsiteY4" fmla="*/ 422031 h 422031"/>
              <a:gd name="connsiteX5" fmla="*/ 309489 w 2869809"/>
              <a:gd name="connsiteY5" fmla="*/ 422031 h 422031"/>
              <a:gd name="connsiteX6" fmla="*/ 0 w 2869809"/>
              <a:gd name="connsiteY6" fmla="*/ 21101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809" h="422031">
                <a:moveTo>
                  <a:pt x="0" y="211016"/>
                </a:moveTo>
                <a:lnTo>
                  <a:pt x="267286" y="0"/>
                </a:lnTo>
                <a:lnTo>
                  <a:pt x="2518117" y="0"/>
                </a:lnTo>
                <a:lnTo>
                  <a:pt x="2869809" y="225083"/>
                </a:lnTo>
                <a:lnTo>
                  <a:pt x="2560320" y="422031"/>
                </a:lnTo>
                <a:lnTo>
                  <a:pt x="309489" y="422031"/>
                </a:lnTo>
                <a:lnTo>
                  <a:pt x="0" y="211016"/>
                </a:lnTo>
                <a:close/>
              </a:path>
            </a:pathLst>
          </a:custGeom>
          <a:solidFill>
            <a:srgbClr val="0AC00E"/>
          </a:solidFill>
          <a:ln>
            <a:solidFill>
              <a:srgbClr val="0AC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00506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Депутатом местного самоуправления может являться гражданин России, которому на момент баллотирования …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лет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196590AE43EF4AB2A03347C0F5D433" ma:contentTypeVersion="13" ma:contentTypeDescription="Создание документа." ma:contentTypeScope="" ma:versionID="b97be7984a221fb676e5eb29cb5098bd">
  <xsd:schema xmlns:xsd="http://www.w3.org/2001/XMLSchema" xmlns:xs="http://www.w3.org/2001/XMLSchema" xmlns:p="http://schemas.microsoft.com/office/2006/metadata/properties" xmlns:ns2="5b68ec13-c617-4f96-9802-e355fb375633" xmlns:ns3="bda87775-2d3c-4974-929b-4eefab839467" targetNamespace="http://schemas.microsoft.com/office/2006/metadata/properties" ma:root="true" ma:fieldsID="44ffc604b07abe5211e1e4d4651276ff" ns2:_="" ns3:_="">
    <xsd:import namespace="5b68ec13-c617-4f96-9802-e355fb375633"/>
    <xsd:import namespace="bda87775-2d3c-4974-929b-4eefab839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8ec13-c617-4f96-9802-e355fb375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fff5041-2f19-4ff8-8d93-9503d131c4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87775-2d3c-4974-929b-4eefab839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3ff61e-2d1e-4bd8-af1c-067a9899de91}" ma:internalName="TaxCatchAll" ma:showField="CatchAllData" ma:web="bda87775-2d3c-4974-929b-4eefab839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8ec13-c617-4f96-9802-e355fb375633">
      <Terms xmlns="http://schemas.microsoft.com/office/infopath/2007/PartnerControls"/>
    </lcf76f155ced4ddcb4097134ff3c332f>
    <TaxCatchAll xmlns="bda87775-2d3c-4974-929b-4eefab839467" xsi:nil="true"/>
  </documentManagement>
</p:properties>
</file>

<file path=customXml/itemProps1.xml><?xml version="1.0" encoding="utf-8"?>
<ds:datastoreItem xmlns:ds="http://schemas.openxmlformats.org/officeDocument/2006/customXml" ds:itemID="{CBF8DEAC-8E8E-4D0C-912F-0227C3BD8AF7}"/>
</file>

<file path=customXml/itemProps2.xml><?xml version="1.0" encoding="utf-8"?>
<ds:datastoreItem xmlns:ds="http://schemas.openxmlformats.org/officeDocument/2006/customXml" ds:itemID="{E720DBF7-5B8F-488D-87CE-5B32299DC919}"/>
</file>

<file path=customXml/itemProps3.xml><?xml version="1.0" encoding="utf-8"?>
<ds:datastoreItem xmlns:ds="http://schemas.openxmlformats.org/officeDocument/2006/customXml" ds:itemID="{109D2C70-807A-4CDA-AB4A-DB7A64EF031C}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559</TotalTime>
  <Words>1098</Words>
  <Application>Microsoft Office PowerPoint</Application>
  <PresentationFormat>Экран (4:3)</PresentationFormat>
  <Paragraphs>250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Пользователь Windows</cp:lastModifiedBy>
  <cp:revision>12</cp:revision>
  <dcterms:created xsi:type="dcterms:W3CDTF">2018-05-18T06:37:02Z</dcterms:created>
  <dcterms:modified xsi:type="dcterms:W3CDTF">2018-11-12T00:26:27Z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0x010100A0196590AE43EF4AB2A03347C0F5D433</vt:lpwstr>
  </property>
  <property fmtid="{D5CDD505-2E9C-101B-9397-08002B2CF9AE}" pid="3" name="MediaServiceImageTags">
    <vt:lpwstr/>
  </property>
</Properties>
</file>