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306" r:id="rId6"/>
    <p:sldId id="309" r:id="rId7"/>
    <p:sldId id="315" r:id="rId8"/>
    <p:sldId id="317" r:id="rId9"/>
    <p:sldId id="310" r:id="rId10"/>
    <p:sldId id="316" r:id="rId11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#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Виды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Пожары, взрывы, обрушения сооружений, затопления в следствие разрушения гидротехнических сооружений, крушение транспортных средств, нарушения систем жизнеобеспечения, выбросы опасных веществ. 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Причины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kern="1200" dirty="0">
              <a:solidFill>
                <a:srgbClr val="4A3A1C"/>
              </a:solidFill>
              <a:latin typeface="Gill Sans Nova Light" panose="020B0302020104020203" pitchFamily="34" charset="0"/>
              <a:ea typeface="+mn-ea"/>
              <a:cs typeface="Gill Sans Light" panose="020B0302020104020203" pitchFamily="34" charset="-79"/>
            </a:rPr>
            <a:t>допущение просчетов в проектировании, строительстве и оборудовании предприятий; износ и старение систем и оборудования; стихийные бедствия (землетрясения, оползни, наводнения, пожары и т. д.).</a:t>
          </a:r>
          <a:endParaRPr lang="ru-RU" sz="14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2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2" custScaleX="100466" custScaleY="143410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2" custScaleY="100000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2" custScaleX="99616" custScaleY="143410" custLinFactNeighborX="147" custLinFactNeighborY="32956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#1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7A55366-077C-403B-A9E1-B9C6B5CA3288}" type="presOf" srcId="{73D947E0-108F-4D20-A71E-3CF329F97212}" destId="{BDBD7220-3F85-45D2-BED6-5BBFBC23EAE3}" srcOrd="0" destOrd="0" presId="urn:microsoft.com/office/officeart/2016/7/layout/HorizontalActionList#1"/>
    <dgm:cxn modelId="{B7F6ED6E-855A-4A7B-AE18-3BD04546002C}" type="presOf" srcId="{B1AFA1AF-0FF8-45B3-A6D0-0E255A2F637D}" destId="{C4F84DEA-2002-4D32-8E80-70EEE05E345A}" srcOrd="0" destOrd="0" presId="urn:microsoft.com/office/officeart/2016/7/layout/HorizontalActionList#1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BF1349D4-34AE-476D-8D7B-F3ABAB74304F}" type="presOf" srcId="{50418D2B-9486-42DE-AFDD-1D31420040FF}" destId="{4FEB85EB-D046-4CDB-8A62-BBCE260C4490}" srcOrd="0" destOrd="0" presId="urn:microsoft.com/office/officeart/2016/7/layout/HorizontalActionList#1"/>
    <dgm:cxn modelId="{825BC9D8-F515-4FBF-8CF8-23CD32968E1D}" type="presOf" srcId="{0DD8915E-DC14-41D6-9BB5-F49E1C265163}" destId="{E4B4F7C4-5024-45F0-9FD7-C5068A1AE6C4}" srcOrd="0" destOrd="0" presId="urn:microsoft.com/office/officeart/2016/7/layout/HorizontalActionList#1"/>
    <dgm:cxn modelId="{E9D2B9D9-3B26-471C-AF45-E02D1C258CD3}" type="presParOf" srcId="{E4B4F7C4-5024-45F0-9FD7-C5068A1AE6C4}" destId="{473E2436-1BC1-4A6C-8568-5C38418F52D1}" srcOrd="0" destOrd="0" presId="urn:microsoft.com/office/officeart/2016/7/layout/HorizontalActionList#1"/>
    <dgm:cxn modelId="{A151C920-5872-4C88-8534-922E9C800B9B}" type="presParOf" srcId="{473E2436-1BC1-4A6C-8568-5C38418F52D1}" destId="{BDBD7220-3F85-45D2-BED6-5BBFBC23EAE3}" srcOrd="0" destOrd="0" presId="urn:microsoft.com/office/officeart/2016/7/layout/HorizontalActionList#1"/>
    <dgm:cxn modelId="{45373909-AB37-4D9A-936C-DC8447BC111D}" type="presParOf" srcId="{473E2436-1BC1-4A6C-8568-5C38418F52D1}" destId="{22359DD7-1BFB-4900-BAE6-6084F2F57988}" srcOrd="1" destOrd="0" presId="urn:microsoft.com/office/officeart/2016/7/layout/HorizontalActionList#1"/>
    <dgm:cxn modelId="{CFC7E7C1-85BC-47FC-BC11-D0BACA8440B9}" type="presParOf" srcId="{E4B4F7C4-5024-45F0-9FD7-C5068A1AE6C4}" destId="{38C65349-0C40-499F-9765-B6F38C2DC3C3}" srcOrd="1" destOrd="0" presId="urn:microsoft.com/office/officeart/2016/7/layout/HorizontalActionList#1"/>
    <dgm:cxn modelId="{86FF1107-69E9-4310-A0D8-2BF61292A72B}" type="presParOf" srcId="{E4B4F7C4-5024-45F0-9FD7-C5068A1AE6C4}" destId="{C6650FDC-3601-45F5-9125-6E3F90A53F8A}" srcOrd="2" destOrd="0" presId="urn:microsoft.com/office/officeart/2016/7/layout/HorizontalActionList#1"/>
    <dgm:cxn modelId="{1C7F1C64-2F3D-4695-A56C-92B1B848B0C2}" type="presParOf" srcId="{C6650FDC-3601-45F5-9125-6E3F90A53F8A}" destId="{C4F84DEA-2002-4D32-8E80-70EEE05E345A}" srcOrd="0" destOrd="0" presId="urn:microsoft.com/office/officeart/2016/7/layout/HorizontalActionList#1"/>
    <dgm:cxn modelId="{DC59A3FF-666D-48A7-B3BE-98A9F829402D}" type="presParOf" srcId="{C6650FDC-3601-45F5-9125-6E3F90A53F8A}" destId="{4FEB85EB-D046-4CDB-8A62-BBCE260C4490}" srcOrd="1" destOrd="0" presId="urn:microsoft.com/office/officeart/2016/7/layout/HorizontalAction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#1" loCatId="timeline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58FF46FB-368D-4E9C-A650-0513B8879DA8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29 сентября 1957г</a:t>
          </a:r>
        </a:p>
      </dgm:t>
    </dgm:pt>
    <dgm:pt modelId="{11DFA284-5E99-474D-BF05-364A45269DC7}" type="par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CFA40740-0682-470C-AD5A-CFF53CD12BD2}" type="sib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9A875394-CA1E-4432-AEEB-9054FCFF5E0E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Кыштымская авария</a:t>
          </a:r>
        </a:p>
      </dgm:t>
    </dgm:pt>
    <dgm:pt modelId="{FCC92BDD-6EA3-421D-9DA8-7D3A12D003B6}" type="par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314452B-82A0-42F4-9551-DF00CFFC3580}" type="sib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D05E1923-5021-40F7-B4EF-E582E23A699D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28 марта 1979г</a:t>
          </a:r>
        </a:p>
      </dgm:t>
    </dgm:pt>
    <dgm:pt modelId="{FD6C5CD2-9CED-4BE6-89CD-A5A5CCE63B3E}" type="par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020958C-EF86-4274-85F9-318F2792F7B6}" type="sib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579089A8-5362-4BA4-9163-D19228C1808F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Авария на АЭС Три-</a:t>
          </a:r>
          <a:r>
            <a:rPr lang="ru-RU" sz="1600" b="0" i="0" noProof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Майл</a:t>
          </a:r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-Айленд в Мидлтауне</a:t>
          </a:r>
        </a:p>
      </dgm:t>
    </dgm:pt>
    <dgm:pt modelId="{FB2DEB6E-B29F-4E51-960A-23ECC62EBF38}" type="par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1C5328B1-AC18-4CF7-A034-BB0592F4A2A1}" type="sib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A8F44BD-C8C7-462C-9756-1EC498E86842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26 апреля 1986г</a:t>
          </a:r>
        </a:p>
      </dgm:t>
    </dgm:pt>
    <dgm:pt modelId="{F47063EE-4B58-4EDE-A4F2-A4BD81B82F21}" type="par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C8A9736-03DA-4B1C-A590-10B4AD89452B}" type="sib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EFEB4D61-3A9C-4140-977F-3C3F5C9EE9D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Авария на Чернобыльской АЭС</a:t>
          </a:r>
        </a:p>
      </dgm:t>
    </dgm:pt>
    <dgm:pt modelId="{57D352E4-0431-4F68-B8F1-61BFA34799AA}" type="par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ECC32B6-1E7C-4AA4-9DBF-D69B7C5E64A9}" type="sib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BAB5E6F-A65E-41DB-A296-0818B0E49F7C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12 марта 2011г</a:t>
          </a:r>
        </a:p>
      </dgm:t>
    </dgm:pt>
    <dgm:pt modelId="{886842C6-3EFC-4BE7-B417-415595758830}" type="par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B407F4C3-8FC9-4E91-A0EC-6B33713CC9A5}" type="sib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332BC85C-1CF3-4F8F-ACB7-5B6D53744AE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Авария на Фукусима-1</a:t>
          </a:r>
        </a:p>
      </dgm:t>
    </dgm:pt>
    <dgm:pt modelId="{99F218FD-90FE-450E-A368-B3E3677E74E8}" type="par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D1CC686-B05C-4470-A959-236CC9C8BB70}" type="sib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5" custLinFactNeighborY="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4"/>
      <dgm:spPr>
        <a:solidFill>
          <a:schemeClr val="accent1"/>
        </a:solidFill>
        <a:ln>
          <a:solidFill>
            <a:srgbClr val="4F5945"/>
          </a:solidFill>
        </a:ln>
      </dgm:spPr>
    </dgm:pt>
    <dgm:pt modelId="{5B7FC7CF-F58D-48D5-8BCC-38D6EE87890B}" type="pres">
      <dgm:prSet presAssocID="{58FF46FB-368D-4E9C-A650-0513B8879DA8}" presName="Ellipse" presStyleLbl="fgAcc1" presStyleIdx="1" presStyleCnt="5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8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4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4"/>
      <dgm:spPr/>
    </dgm:pt>
    <dgm:pt modelId="{B1A1A837-F261-404B-A808-B2F4154CE8A2}" type="pres">
      <dgm:prSet presAssocID="{D05E1923-5021-40F7-B4EF-E582E23A699D}" presName="Ellipse" presStyleLbl="fgAcc1" presStyleIdx="2" presStyleCnt="5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8">
        <dgm:presLayoutVars>
          <dgm:bulletEnabled val="1"/>
        </dgm:presLayoutVars>
      </dgm:prSet>
      <dgm:spPr/>
    </dgm:pt>
    <dgm:pt modelId="{223C5207-4FA2-4A6C-8F43-20BD55767C99}" type="pres">
      <dgm:prSet presAssocID="{D05E1923-5021-40F7-B4EF-E582E23A699D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4FE5EB5D-4CEF-4D0D-9394-0534E61844BE}" type="pres">
      <dgm:prSet presAssocID="{D05E1923-5021-40F7-B4EF-E582E23A699D}" presName="ConnectLine" presStyleLbl="sibTrans1D1" presStyleIdx="1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4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5D519322-C1DD-47AE-92C0-13575134BC76}" type="pres">
      <dgm:prSet presAssocID="{FA8F44BD-C8C7-462C-9756-1EC498E86842}" presName="Ellipse" presStyleLbl="fgAcc1" presStyleIdx="3" presStyleCnt="5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8">
        <dgm:presLayoutVars>
          <dgm:bulletEnabled val="1"/>
        </dgm:presLayoutVars>
      </dgm:prSet>
      <dgm:spPr/>
    </dgm:pt>
    <dgm:pt modelId="{2D6C7916-1130-46A8-833B-A6278CBD2192}" type="pres">
      <dgm:prSet presAssocID="{FA8F44BD-C8C7-462C-9756-1EC498E86842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4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4"/>
      <dgm:spPr/>
    </dgm:pt>
    <dgm:pt modelId="{515AAB83-BD07-4B9E-9A3B-858C0B126F9C}" type="pres">
      <dgm:prSet presAssocID="{8BAB5E6F-A65E-41DB-A296-0818B0E49F7C}" presName="Ellipse" presStyleLbl="fgAcc1" presStyleIdx="4" presStyleCnt="5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8">
        <dgm:presLayoutVars>
          <dgm:bulletEnabled val="1"/>
        </dgm:presLayoutVars>
      </dgm:prSet>
      <dgm:spPr/>
    </dgm:pt>
    <dgm:pt modelId="{7C1E6B4A-59F7-4018-A403-E1CCAEE78BA1}" type="pres">
      <dgm:prSet presAssocID="{8BAB5E6F-A65E-41DB-A296-0818B0E49F7C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A03C5372-D306-43AC-B406-6F8183849431}" type="pres">
      <dgm:prSet presAssocID="{8BAB5E6F-A65E-41DB-A296-0818B0E49F7C}" presName="ConnectLine" presStyleLbl="sibTrans1D1" presStyleIdx="3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</dgm:ptLst>
  <dgm:cxnLst>
    <dgm:cxn modelId="{C3A1C60D-63BB-4E34-AD47-96AABDB6084E}" type="presOf" srcId="{D05E1923-5021-40F7-B4EF-E582E23A699D}" destId="{223C5207-4FA2-4A6C-8F43-20BD55767C99}" srcOrd="0" destOrd="0" presId="urn:microsoft.com/office/officeart/2017/3/layout/DropPinTimeline#1"/>
    <dgm:cxn modelId="{E0E45028-839A-4135-AA56-517D3BAA0708}" type="presOf" srcId="{8BAB5E6F-A65E-41DB-A296-0818B0E49F7C}" destId="{7C1E6B4A-59F7-4018-A403-E1CCAEE78BA1}" srcOrd="0" destOrd="0" presId="urn:microsoft.com/office/officeart/2017/3/layout/DropPinTimeline#1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7DDF5444-F976-4F04-88A9-CF8B15238792}" type="presOf" srcId="{58FF46FB-368D-4E9C-A650-0513B8879DA8}" destId="{8E3FB235-DF38-476B-9A0E-B1E583D50944}" srcOrd="0" destOrd="0" presId="urn:microsoft.com/office/officeart/2017/3/layout/DropPinTimeline#1"/>
    <dgm:cxn modelId="{1690634A-EBA7-4881-9E5F-0C82421D4CDF}" type="presOf" srcId="{FA8F44BD-C8C7-462C-9756-1EC498E86842}" destId="{2D6C7916-1130-46A8-833B-A6278CBD2192}" srcOrd="0" destOrd="0" presId="urn:microsoft.com/office/officeart/2017/3/layout/DropPinTimeline#1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B9F0B583-D02F-4EF4-83A8-DFD7B32B9433}" type="presOf" srcId="{9A875394-CA1E-4432-AEEB-9054FCFF5E0E}" destId="{D2143A46-815A-49BF-9455-C0385022444F}" srcOrd="0" destOrd="0" presId="urn:microsoft.com/office/officeart/2017/3/layout/DropPinTimeline#1"/>
    <dgm:cxn modelId="{DF6168D4-4FC3-42E4-8DAA-85BA8A678933}" type="presOf" srcId="{332BC85C-1CF3-4F8F-ACB7-5B6D53744AE1}" destId="{08CB2D5A-F46A-4E0E-9575-15F31D04AAC6}" srcOrd="0" destOrd="0" presId="urn:microsoft.com/office/officeart/2017/3/layout/DropPinTimeline#1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6A73EDB-89B0-4756-9ECD-83E9B8AB77E5}" type="presOf" srcId="{EFEB4D61-3A9C-4140-977F-3C3F5C9EE9D1}" destId="{96DDA0FE-83E2-423C-9F13-58A61EB68487}" srcOrd="0" destOrd="0" presId="urn:microsoft.com/office/officeart/2017/3/layout/DropPinTimeline#1"/>
    <dgm:cxn modelId="{FE7849EA-5B37-43C8-B217-CD4E30A8E545}" type="presOf" srcId="{05A24E01-5535-46B9-A9A1-A9A07E639A88}" destId="{6E9F3C9B-13CA-43A8-8836-0B2B41D07DEF}" srcOrd="0" destOrd="0" presId="urn:microsoft.com/office/officeart/2017/3/layout/DropPinTimeline#1"/>
    <dgm:cxn modelId="{DC6269F4-0C31-4613-A809-E8E029CAD0D1}" type="presOf" srcId="{579089A8-5362-4BA4-9163-D19228C1808F}" destId="{B5F3F650-2E42-488A-AD4F-C4BD47D19A84}" srcOrd="0" destOrd="0" presId="urn:microsoft.com/office/officeart/2017/3/layout/DropPinTimeline#1"/>
    <dgm:cxn modelId="{2FED2A5E-98EB-4859-AB3F-062F22EEC890}" type="presParOf" srcId="{6E9F3C9B-13CA-43A8-8836-0B2B41D07DEF}" destId="{E8AACCBB-6709-4071-B389-3BB226B3A586}" srcOrd="0" destOrd="0" presId="urn:microsoft.com/office/officeart/2017/3/layout/DropPinTimeline#1"/>
    <dgm:cxn modelId="{6DE443D7-8EE2-4FBC-842D-B6B9C44204D0}" type="presParOf" srcId="{6E9F3C9B-13CA-43A8-8836-0B2B41D07DEF}" destId="{E6F74CED-5217-4282-85F1-1C12DC84731C}" srcOrd="1" destOrd="0" presId="urn:microsoft.com/office/officeart/2017/3/layout/DropPinTimeline#1"/>
    <dgm:cxn modelId="{C773189E-DF31-4C58-A290-F5DFD7DCF8B1}" type="presParOf" srcId="{E6F74CED-5217-4282-85F1-1C12DC84731C}" destId="{AC377099-4DAE-451C-ADE9-98036E2679B5}" srcOrd="0" destOrd="0" presId="urn:microsoft.com/office/officeart/2017/3/layout/DropPinTimeline#1"/>
    <dgm:cxn modelId="{04D71AD3-A9B8-46E1-AB82-BB594FCE110E}" type="presParOf" srcId="{AC377099-4DAE-451C-ADE9-98036E2679B5}" destId="{B6C94ECD-6415-4250-B4AD-F67BF5BECFB8}" srcOrd="0" destOrd="0" presId="urn:microsoft.com/office/officeart/2017/3/layout/DropPinTimeline#1"/>
    <dgm:cxn modelId="{4D9D677D-9448-43AF-978B-5C7E7661F4F9}" type="presParOf" srcId="{AC377099-4DAE-451C-ADE9-98036E2679B5}" destId="{0E99BB09-1B86-4308-A570-3981E6DD3A06}" srcOrd="1" destOrd="0" presId="urn:microsoft.com/office/officeart/2017/3/layout/DropPinTimeline#1"/>
    <dgm:cxn modelId="{C213A57E-D4AE-4C05-AA12-FE8CC1989639}" type="presParOf" srcId="{0E99BB09-1B86-4308-A570-3981E6DD3A06}" destId="{0ED6E8D6-BD44-4400-BC14-1BC75CB979A3}" srcOrd="0" destOrd="0" presId="urn:microsoft.com/office/officeart/2017/3/layout/DropPinTimeline#1"/>
    <dgm:cxn modelId="{927F0821-BB24-4368-A4D4-046EB89F39DD}" type="presParOf" srcId="{0E99BB09-1B86-4308-A570-3981E6DD3A06}" destId="{5B7FC7CF-F58D-48D5-8BCC-38D6EE87890B}" srcOrd="1" destOrd="0" presId="urn:microsoft.com/office/officeart/2017/3/layout/DropPinTimeline#1"/>
    <dgm:cxn modelId="{F517DE46-1EA2-46F3-8833-EE234EEF5B09}" type="presParOf" srcId="{AC377099-4DAE-451C-ADE9-98036E2679B5}" destId="{D2143A46-815A-49BF-9455-C0385022444F}" srcOrd="2" destOrd="0" presId="urn:microsoft.com/office/officeart/2017/3/layout/DropPinTimeline#1"/>
    <dgm:cxn modelId="{75F0F73C-AD49-4A34-842E-A65EF46645BA}" type="presParOf" srcId="{AC377099-4DAE-451C-ADE9-98036E2679B5}" destId="{8E3FB235-DF38-476B-9A0E-B1E583D50944}" srcOrd="3" destOrd="0" presId="urn:microsoft.com/office/officeart/2017/3/layout/DropPinTimeline#1"/>
    <dgm:cxn modelId="{071A2262-20BC-4D30-AB90-12B0A0FEB6EF}" type="presParOf" srcId="{AC377099-4DAE-451C-ADE9-98036E2679B5}" destId="{9AA05CE5-209F-4AD9-BE2C-2A69F76DA8F4}" srcOrd="4" destOrd="0" presId="urn:microsoft.com/office/officeart/2017/3/layout/DropPinTimeline#1"/>
    <dgm:cxn modelId="{0D0471BD-C944-46DB-9B0D-12B6F025E4F4}" type="presParOf" srcId="{AC377099-4DAE-451C-ADE9-98036E2679B5}" destId="{17350C28-DA10-4F3B-9FA2-0FE7C12A4ABE}" srcOrd="5" destOrd="0" presId="urn:microsoft.com/office/officeart/2017/3/layout/DropPinTimeline#1"/>
    <dgm:cxn modelId="{37FF9AEE-1EE5-440D-B822-B54671B03AAC}" type="presParOf" srcId="{E6F74CED-5217-4282-85F1-1C12DC84731C}" destId="{6DA7B85E-9DC6-4F3B-A2BF-09CDEEDB43BC}" srcOrd="1" destOrd="0" presId="urn:microsoft.com/office/officeart/2017/3/layout/DropPinTimeline#1"/>
    <dgm:cxn modelId="{3FF77B45-DC34-4E18-8B7E-49C274966E23}" type="presParOf" srcId="{E6F74CED-5217-4282-85F1-1C12DC84731C}" destId="{CF519A69-9940-494F-8406-D0D876E3CD26}" srcOrd="2" destOrd="0" presId="urn:microsoft.com/office/officeart/2017/3/layout/DropPinTimeline#1"/>
    <dgm:cxn modelId="{4E60349A-D4EB-4BFE-9374-0F079D59B1FC}" type="presParOf" srcId="{CF519A69-9940-494F-8406-D0D876E3CD26}" destId="{714429FF-AAA3-4358-8C5F-1A7F29AA2B7B}" srcOrd="0" destOrd="0" presId="urn:microsoft.com/office/officeart/2017/3/layout/DropPinTimeline#1"/>
    <dgm:cxn modelId="{0B07CD93-B91C-4CAF-B94C-3237B0C6F601}" type="presParOf" srcId="{CF519A69-9940-494F-8406-D0D876E3CD26}" destId="{AB8B1E8E-162B-4E3E-9E31-BA5CFBD3ED9D}" srcOrd="1" destOrd="0" presId="urn:microsoft.com/office/officeart/2017/3/layout/DropPinTimeline#1"/>
    <dgm:cxn modelId="{BB97917A-2BFB-4D8A-94BD-816B0C62D6F6}" type="presParOf" srcId="{AB8B1E8E-162B-4E3E-9E31-BA5CFBD3ED9D}" destId="{358CAA11-0A87-4861-8B4E-913B1EAD1334}" srcOrd="0" destOrd="0" presId="urn:microsoft.com/office/officeart/2017/3/layout/DropPinTimeline#1"/>
    <dgm:cxn modelId="{FDC4D318-B3AD-4E39-8663-3AFB57531D79}" type="presParOf" srcId="{AB8B1E8E-162B-4E3E-9E31-BA5CFBD3ED9D}" destId="{B1A1A837-F261-404B-A808-B2F4154CE8A2}" srcOrd="1" destOrd="0" presId="urn:microsoft.com/office/officeart/2017/3/layout/DropPinTimeline#1"/>
    <dgm:cxn modelId="{7F53703E-9DF0-45E5-AC76-7E0CCD3B06EA}" type="presParOf" srcId="{CF519A69-9940-494F-8406-D0D876E3CD26}" destId="{B5F3F650-2E42-488A-AD4F-C4BD47D19A84}" srcOrd="2" destOrd="0" presId="urn:microsoft.com/office/officeart/2017/3/layout/DropPinTimeline#1"/>
    <dgm:cxn modelId="{B59937ED-9C59-4BBD-AA3C-5D9159504926}" type="presParOf" srcId="{CF519A69-9940-494F-8406-D0D876E3CD26}" destId="{223C5207-4FA2-4A6C-8F43-20BD55767C99}" srcOrd="3" destOrd="0" presId="urn:microsoft.com/office/officeart/2017/3/layout/DropPinTimeline#1"/>
    <dgm:cxn modelId="{470C2FBB-9D40-4F2C-8107-12E2CA0E70BE}" type="presParOf" srcId="{CF519A69-9940-494F-8406-D0D876E3CD26}" destId="{4FE5EB5D-4CEF-4D0D-9394-0534E61844BE}" srcOrd="4" destOrd="0" presId="urn:microsoft.com/office/officeart/2017/3/layout/DropPinTimeline#1"/>
    <dgm:cxn modelId="{C1237DFD-87FD-434B-A5C8-02108EF43081}" type="presParOf" srcId="{CF519A69-9940-494F-8406-D0D876E3CD26}" destId="{EC869059-0AEC-4D98-8C46-CB603A342C72}" srcOrd="5" destOrd="0" presId="urn:microsoft.com/office/officeart/2017/3/layout/DropPinTimeline#1"/>
    <dgm:cxn modelId="{7A1441D0-A5AA-4E6C-9388-511DA29929BF}" type="presParOf" srcId="{E6F74CED-5217-4282-85F1-1C12DC84731C}" destId="{408BA715-9739-461D-BFDE-88EDAE355E60}" srcOrd="3" destOrd="0" presId="urn:microsoft.com/office/officeart/2017/3/layout/DropPinTimeline#1"/>
    <dgm:cxn modelId="{087F2A81-CFD9-4BF8-96FC-2D4ABA32462F}" type="presParOf" srcId="{E6F74CED-5217-4282-85F1-1C12DC84731C}" destId="{D512C7F9-87A6-4BA9-AFAC-03FF1578D945}" srcOrd="4" destOrd="0" presId="urn:microsoft.com/office/officeart/2017/3/layout/DropPinTimeline#1"/>
    <dgm:cxn modelId="{8C6217DA-A763-4946-99A2-03C618C428AF}" type="presParOf" srcId="{D512C7F9-87A6-4BA9-AFAC-03FF1578D945}" destId="{152AD014-AFD0-4700-A468-4D562874339A}" srcOrd="0" destOrd="0" presId="urn:microsoft.com/office/officeart/2017/3/layout/DropPinTimeline#1"/>
    <dgm:cxn modelId="{A6A34287-F5FF-46EE-9A88-F2ECF73903CE}" type="presParOf" srcId="{D512C7F9-87A6-4BA9-AFAC-03FF1578D945}" destId="{6CE2C4D8-4380-442D-A6C2-0B468BF3C74C}" srcOrd="1" destOrd="0" presId="urn:microsoft.com/office/officeart/2017/3/layout/DropPinTimeline#1"/>
    <dgm:cxn modelId="{D28BF9CF-F026-4786-A1AC-F4F785C54591}" type="presParOf" srcId="{6CE2C4D8-4380-442D-A6C2-0B468BF3C74C}" destId="{72C82E90-F103-439C-8371-CFFB0927B9DE}" srcOrd="0" destOrd="0" presId="urn:microsoft.com/office/officeart/2017/3/layout/DropPinTimeline#1"/>
    <dgm:cxn modelId="{E33A6BB5-6D3A-4D44-AEFC-75BAB101C26D}" type="presParOf" srcId="{6CE2C4D8-4380-442D-A6C2-0B468BF3C74C}" destId="{5D519322-C1DD-47AE-92C0-13575134BC76}" srcOrd="1" destOrd="0" presId="urn:microsoft.com/office/officeart/2017/3/layout/DropPinTimeline#1"/>
    <dgm:cxn modelId="{0BFD1614-5731-4306-81F7-E2C949C32A93}" type="presParOf" srcId="{D512C7F9-87A6-4BA9-AFAC-03FF1578D945}" destId="{96DDA0FE-83E2-423C-9F13-58A61EB68487}" srcOrd="2" destOrd="0" presId="urn:microsoft.com/office/officeart/2017/3/layout/DropPinTimeline#1"/>
    <dgm:cxn modelId="{06EDED26-E685-42BC-BFC2-75C7EA695E40}" type="presParOf" srcId="{D512C7F9-87A6-4BA9-AFAC-03FF1578D945}" destId="{2D6C7916-1130-46A8-833B-A6278CBD2192}" srcOrd="3" destOrd="0" presId="urn:microsoft.com/office/officeart/2017/3/layout/DropPinTimeline#1"/>
    <dgm:cxn modelId="{A20C8A5A-2D9A-4EF7-BC83-D5EE4B16698D}" type="presParOf" srcId="{D512C7F9-87A6-4BA9-AFAC-03FF1578D945}" destId="{4D953791-5C2F-4A75-A8F4-6ED7EAB5E015}" srcOrd="4" destOrd="0" presId="urn:microsoft.com/office/officeart/2017/3/layout/DropPinTimeline#1"/>
    <dgm:cxn modelId="{6780D10C-523A-4885-B5BF-84F303790098}" type="presParOf" srcId="{D512C7F9-87A6-4BA9-AFAC-03FF1578D945}" destId="{22A72E40-4DCC-4F48-AADD-29738FD37A2C}" srcOrd="5" destOrd="0" presId="urn:microsoft.com/office/officeart/2017/3/layout/DropPinTimeline#1"/>
    <dgm:cxn modelId="{30EAF1CE-B96B-4CA5-BF13-51DD8040A559}" type="presParOf" srcId="{E6F74CED-5217-4282-85F1-1C12DC84731C}" destId="{E168BB9F-20D9-474F-9E39-4872B40634C6}" srcOrd="5" destOrd="0" presId="urn:microsoft.com/office/officeart/2017/3/layout/DropPinTimeline#1"/>
    <dgm:cxn modelId="{39415FEC-72C6-4C74-A821-E354E744CD96}" type="presParOf" srcId="{E6F74CED-5217-4282-85F1-1C12DC84731C}" destId="{A62622B1-7EF4-49B6-9AC7-B54F0E2A0C74}" srcOrd="6" destOrd="0" presId="urn:microsoft.com/office/officeart/2017/3/layout/DropPinTimeline#1"/>
    <dgm:cxn modelId="{D67F013A-C0A0-41F6-B6F2-E904B1BB7A8F}" type="presParOf" srcId="{A62622B1-7EF4-49B6-9AC7-B54F0E2A0C74}" destId="{14282312-87CB-41BB-A02D-C594BBEF33C7}" srcOrd="0" destOrd="0" presId="urn:microsoft.com/office/officeart/2017/3/layout/DropPinTimeline#1"/>
    <dgm:cxn modelId="{AA55F469-83D2-4E02-B111-0206AAFCAA06}" type="presParOf" srcId="{A62622B1-7EF4-49B6-9AC7-B54F0E2A0C74}" destId="{D554C1A5-AF8E-41FC-A779-25BD6B11F91F}" srcOrd="1" destOrd="0" presId="urn:microsoft.com/office/officeart/2017/3/layout/DropPinTimeline#1"/>
    <dgm:cxn modelId="{033C6509-70C8-4B85-9F92-724CDBB68078}" type="presParOf" srcId="{D554C1A5-AF8E-41FC-A779-25BD6B11F91F}" destId="{17331DD9-74CF-4A3A-86BA-F4B9DBEAB944}" srcOrd="0" destOrd="0" presId="urn:microsoft.com/office/officeart/2017/3/layout/DropPinTimeline#1"/>
    <dgm:cxn modelId="{C7CCDF66-BA72-4EDC-AE16-CAA6317954F0}" type="presParOf" srcId="{D554C1A5-AF8E-41FC-A779-25BD6B11F91F}" destId="{515AAB83-BD07-4B9E-9A3B-858C0B126F9C}" srcOrd="1" destOrd="0" presId="urn:microsoft.com/office/officeart/2017/3/layout/DropPinTimeline#1"/>
    <dgm:cxn modelId="{E8437A29-F853-4553-AB29-152AF603DF52}" type="presParOf" srcId="{A62622B1-7EF4-49B6-9AC7-B54F0E2A0C74}" destId="{08CB2D5A-F46A-4E0E-9575-15F31D04AAC6}" srcOrd="2" destOrd="0" presId="urn:microsoft.com/office/officeart/2017/3/layout/DropPinTimeline#1"/>
    <dgm:cxn modelId="{1F3D9CE2-342F-4335-BD41-5AA59D2BD7BD}" type="presParOf" srcId="{A62622B1-7EF4-49B6-9AC7-B54F0E2A0C74}" destId="{7C1E6B4A-59F7-4018-A403-E1CCAEE78BA1}" srcOrd="3" destOrd="0" presId="urn:microsoft.com/office/officeart/2017/3/layout/DropPinTimeline#1"/>
    <dgm:cxn modelId="{FFF1ACE9-B2B3-4E83-877B-F9633E8EE135}" type="presParOf" srcId="{A62622B1-7EF4-49B6-9AC7-B54F0E2A0C74}" destId="{A03C5372-D306-43AC-B406-6F8183849431}" srcOrd="4" destOrd="0" presId="urn:microsoft.com/office/officeart/2017/3/layout/DropPinTimeline#1"/>
    <dgm:cxn modelId="{D8A09163-94A5-46BD-9FA2-C3372A01AA32}" type="presParOf" srcId="{A62622B1-7EF4-49B6-9AC7-B54F0E2A0C74}" destId="{90926F0B-05E0-48AF-9C69-5C494731F877}" srcOrd="5" destOrd="0" presId="urn:microsoft.com/office/officeart/2017/3/layout/DropPin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7871" y="0"/>
          <a:ext cx="5185981" cy="155579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808" tIns="409808" rIns="409808" bIns="409808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Виды</a:t>
          </a:r>
        </a:p>
      </dsp:txBody>
      <dsp:txXfrm>
        <a:off x="17871" y="0"/>
        <a:ext cx="5185981" cy="1555794"/>
      </dsp:txXfrm>
    </dsp:sp>
    <dsp:sp modelId="{22359DD7-1BFB-4900-BAE6-6084F2F57988}">
      <dsp:nvSpPr>
        <dsp:cNvPr id="0" name=""/>
        <dsp:cNvSpPr/>
      </dsp:nvSpPr>
      <dsp:spPr>
        <a:xfrm>
          <a:off x="5788" y="1136179"/>
          <a:ext cx="5210147" cy="229576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260" tIns="512260" rIns="512260" bIns="51226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Пожары, взрывы, обрушения сооружений, затопления в следствие разрушения гидротехнических сооружений, крушение транспортных средств, нарушения систем жизнеобеспечения, выбросы опасных веществ. </a:t>
          </a:r>
        </a:p>
      </dsp:txBody>
      <dsp:txXfrm>
        <a:off x="5788" y="1136179"/>
        <a:ext cx="5210147" cy="2295763"/>
      </dsp:txXfrm>
    </dsp:sp>
    <dsp:sp modelId="{C4F84DEA-2002-4D32-8E80-70EEE05E345A}">
      <dsp:nvSpPr>
        <dsp:cNvPr id="0" name=""/>
        <dsp:cNvSpPr/>
      </dsp:nvSpPr>
      <dsp:spPr>
        <a:xfrm>
          <a:off x="5323830" y="0"/>
          <a:ext cx="5185981" cy="155579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9808" tIns="409808" rIns="409808" bIns="409808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Причины</a:t>
          </a:r>
        </a:p>
      </dsp:txBody>
      <dsp:txXfrm>
        <a:off x="5323830" y="0"/>
        <a:ext cx="5185981" cy="1555794"/>
      </dsp:txXfrm>
    </dsp:sp>
    <dsp:sp modelId="{4FEB85EB-D046-4CDB-8A62-BBCE260C4490}">
      <dsp:nvSpPr>
        <dsp:cNvPr id="0" name=""/>
        <dsp:cNvSpPr/>
      </dsp:nvSpPr>
      <dsp:spPr>
        <a:xfrm>
          <a:off x="5331453" y="1177686"/>
          <a:ext cx="5166067" cy="229576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260" tIns="512260" rIns="512260" bIns="51226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4A3A1C"/>
              </a:solidFill>
              <a:latin typeface="Gill Sans Nova Light" panose="020B0302020104020203" pitchFamily="34" charset="0"/>
              <a:ea typeface="+mn-ea"/>
              <a:cs typeface="Gill Sans Light" panose="020B0302020104020203" pitchFamily="34" charset="-79"/>
            </a:rPr>
            <a:t>допущение просчетов в проектировании, строительстве и оборудовании предприятий; износ и старение систем и оборудования; стихийные бедствия (землетрясения, оползни, наводнения, пожары и т. д.).</a:t>
          </a:r>
          <a:endParaRPr lang="ru-RU" sz="14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5331453" y="1177686"/>
        <a:ext cx="5166067" cy="229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59731"/>
          <a:ext cx="102425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1696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rgbClr val="4F59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8815" y="409621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346364" y="677170"/>
          <a:ext cx="3405968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Кыштымская авария</a:t>
          </a:r>
        </a:p>
      </dsp:txBody>
      <dsp:txXfrm>
        <a:off x="346364" y="677170"/>
        <a:ext cx="3405968" cy="982560"/>
      </dsp:txXfrm>
    </dsp:sp>
    <dsp:sp modelId="{8E3FB235-DF38-476B-9A0E-B1E583D50944}">
      <dsp:nvSpPr>
        <dsp:cNvPr id="0" name=""/>
        <dsp:cNvSpPr/>
      </dsp:nvSpPr>
      <dsp:spPr>
        <a:xfrm>
          <a:off x="346364" y="331946"/>
          <a:ext cx="3405968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29 сентября 1957г</a:t>
          </a:r>
        </a:p>
      </dsp:txBody>
      <dsp:txXfrm>
        <a:off x="346364" y="331946"/>
        <a:ext cx="3405968" cy="345224"/>
      </dsp:txXfrm>
    </dsp:sp>
    <dsp:sp modelId="{9AA05CE5-209F-4AD9-BE2C-2A69F76DA8F4}">
      <dsp:nvSpPr>
        <dsp:cNvPr id="0" name=""/>
        <dsp:cNvSpPr/>
      </dsp:nvSpPr>
      <dsp:spPr>
        <a:xfrm>
          <a:off x="173752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2159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2097261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2124379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2391928" y="1659731"/>
          <a:ext cx="3405968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Авария на АЭС Три-</a:t>
          </a:r>
          <a:r>
            <a:rPr lang="ru-RU" sz="1600" b="0" i="0" kern="1200" noProof="0" dirty="0" err="1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Майл</a:t>
          </a: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-Айленд в Мидлтауне</a:t>
          </a:r>
        </a:p>
      </dsp:txBody>
      <dsp:txXfrm>
        <a:off x="2391928" y="1659731"/>
        <a:ext cx="3405968" cy="982560"/>
      </dsp:txXfrm>
    </dsp:sp>
    <dsp:sp modelId="{223C5207-4FA2-4A6C-8F43-20BD55767C99}">
      <dsp:nvSpPr>
        <dsp:cNvPr id="0" name=""/>
        <dsp:cNvSpPr/>
      </dsp:nvSpPr>
      <dsp:spPr>
        <a:xfrm>
          <a:off x="2391928" y="2642291"/>
          <a:ext cx="3405968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28 марта 1979г</a:t>
          </a:r>
        </a:p>
      </dsp:txBody>
      <dsp:txXfrm>
        <a:off x="2391928" y="2642291"/>
        <a:ext cx="3405968" cy="345224"/>
      </dsp:txXfrm>
    </dsp:sp>
    <dsp:sp modelId="{4FE5EB5D-4CEF-4D0D-9394-0534E61844BE}">
      <dsp:nvSpPr>
        <dsp:cNvPr id="0" name=""/>
        <dsp:cNvSpPr/>
      </dsp:nvSpPr>
      <dsp:spPr>
        <a:xfrm>
          <a:off x="2219316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2187724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414282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4169944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4437492" y="677170"/>
          <a:ext cx="3405968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Авария на Чернобыльской АЭС</a:t>
          </a:r>
        </a:p>
      </dsp:txBody>
      <dsp:txXfrm>
        <a:off x="4437492" y="677170"/>
        <a:ext cx="3405968" cy="982560"/>
      </dsp:txXfrm>
    </dsp:sp>
    <dsp:sp modelId="{2D6C7916-1130-46A8-833B-A6278CBD2192}">
      <dsp:nvSpPr>
        <dsp:cNvPr id="0" name=""/>
        <dsp:cNvSpPr/>
      </dsp:nvSpPr>
      <dsp:spPr>
        <a:xfrm>
          <a:off x="4437492" y="331946"/>
          <a:ext cx="3405968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26 апреля 1986г</a:t>
          </a:r>
        </a:p>
      </dsp:txBody>
      <dsp:txXfrm>
        <a:off x="4437492" y="331946"/>
        <a:ext cx="3405968" cy="345224"/>
      </dsp:txXfrm>
    </dsp:sp>
    <dsp:sp modelId="{4D953791-5C2F-4A75-A8F4-6ED7EAB5E015}">
      <dsp:nvSpPr>
        <dsp:cNvPr id="0" name=""/>
        <dsp:cNvSpPr/>
      </dsp:nvSpPr>
      <dsp:spPr>
        <a:xfrm>
          <a:off x="4264880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4233288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6188390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6215508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6483057" y="1659731"/>
          <a:ext cx="3405968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Авария на Фукусима-1</a:t>
          </a:r>
        </a:p>
      </dsp:txBody>
      <dsp:txXfrm>
        <a:off x="6483057" y="1659731"/>
        <a:ext cx="3405968" cy="982560"/>
      </dsp:txXfrm>
    </dsp:sp>
    <dsp:sp modelId="{7C1E6B4A-59F7-4018-A403-E1CCAEE78BA1}">
      <dsp:nvSpPr>
        <dsp:cNvPr id="0" name=""/>
        <dsp:cNvSpPr/>
      </dsp:nvSpPr>
      <dsp:spPr>
        <a:xfrm>
          <a:off x="6483057" y="2642291"/>
          <a:ext cx="3405968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12 марта 2011г</a:t>
          </a:r>
        </a:p>
      </dsp:txBody>
      <dsp:txXfrm>
        <a:off x="6483057" y="2642291"/>
        <a:ext cx="3405968" cy="345224"/>
      </dsp:txXfrm>
    </dsp:sp>
    <dsp:sp modelId="{A03C5372-D306-43AC-B406-6F8183849431}">
      <dsp:nvSpPr>
        <dsp:cNvPr id="0" name=""/>
        <dsp:cNvSpPr/>
      </dsp:nvSpPr>
      <dsp:spPr>
        <a:xfrm>
          <a:off x="6310445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6278853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#1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#1">
  <dgm:title val="Временная шкала с булавками"/>
  <dgm:desc val="Используется для отображения списка событий в хронологическом порядке. Невидимая коробка рядом с булавкой содержит дату. Ниже приведено описание. В ней может содержаться среднее количество текста с форматом даты средней длины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19.02.2023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19.02.2023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3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5%D1%85%D0%BE%D1%81%D0%BC%D0%BE%D1%82%D1%8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.wikipedia.org/wiki/%D0%A1%D0%B8%D1%81%D1%82%D0%B5%D0%BC%D0%B0_%D0%BE%D0%BF%D0%BE%D0%B2%D0%B5%D1%89%D0%B5%D0%BD%D0%B8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0425" y="2816401"/>
            <a:ext cx="5591176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3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Последствия для экологии при техногенных катастрофах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4582287"/>
            <a:ext cx="2999232" cy="43891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Что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489835"/>
            <a:ext cx="8695944" cy="269748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2800" dirty="0" err="1">
                <a:cs typeface="+mj-cs"/>
              </a:rPr>
              <a:t>Техноге́нная</a:t>
            </a:r>
            <a:r>
              <a:rPr lang="ru-RU" sz="2800" dirty="0">
                <a:cs typeface="+mj-cs"/>
              </a:rPr>
              <a:t> </a:t>
            </a:r>
            <a:r>
              <a:rPr lang="ru-RU" sz="2800" dirty="0" err="1">
                <a:cs typeface="+mj-cs"/>
              </a:rPr>
              <a:t>катастро́фа</a:t>
            </a:r>
            <a:r>
              <a:rPr lang="ru-RU" sz="2800" dirty="0">
                <a:cs typeface="+mj-cs"/>
              </a:rPr>
              <a:t> — возникновение и развитие неблагоприятного и неуправляемого процесса на техническом объекте, повлекшего за собой массовые человеческие жертвы, значительный ущерб здоровью людей, разрушение технических объектов и значительное негативное влияние на окружающую среду.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007"/>
            <a:ext cx="10515600" cy="113385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Виды и причины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21481"/>
              </p:ext>
            </p:extLst>
          </p:nvPr>
        </p:nvGraphicFramePr>
        <p:xfrm>
          <a:off x="838200" y="3061906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Временная шкала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 dirty="0"/>
          </a:p>
        </p:txBody>
      </p:sp>
      <p:graphicFrame>
        <p:nvGraphicFramePr>
          <p:cNvPr id="7" name="Схема 2" descr="Временная шкала">
            <a:extLst>
              <a:ext uri="{FF2B5EF4-FFF2-40B4-BE49-F238E27FC236}">
                <a16:creationId xmlns:a16="http://schemas.microsoft.com/office/drawing/2014/main" id="{1A75E301-F81B-604F-0C9B-A25BF04F06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3792393"/>
              </p:ext>
            </p:extLst>
          </p:nvPr>
        </p:nvGraphicFramePr>
        <p:xfrm>
          <a:off x="974725" y="2614613"/>
          <a:ext cx="1024255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latin typeface="Times New Roman" panose="02020603050405020304" pitchFamily="18" charset="0"/>
                <a:cs typeface="Times New Roman"/>
              </a:rPr>
              <a:t>Предупреждение катастроф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363" y="2305050"/>
            <a:ext cx="8123274" cy="3044190"/>
          </a:xfrm>
        </p:spPr>
        <p:txBody>
          <a:bodyPr rtlCol="0">
            <a:normAutofit fontScale="77500" lnSpcReduction="20000"/>
          </a:bodyPr>
          <a:lstStyle>
            <a:defPPr>
              <a:defRPr lang="ru-MO"/>
            </a:defPPr>
          </a:lstStyle>
          <a:p>
            <a:pPr>
              <a:lnSpc>
                <a:spcPct val="120000"/>
              </a:lnSpc>
            </a:pPr>
            <a:r>
              <a:rPr lang="ru-RU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Поскольку техногенные катастрофы детерминированы человеческим фактором, то подлежит изучению весь спектр составляющих, которые могут привести к ошибочности действий обслуживающего персонала. Так, наиболее важным следует считать социальную комфортность: условия проживания, полноценный восстановительный отдых, отсутствие материальных проблем и особых забот в части занятости детей. Необходимым условием является профессиональная подготовка и систематическая проверка знаний, а также регулярные противоаварийные тренировки, </a:t>
            </a:r>
            <a:r>
              <a:rPr lang="ru-RU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  <a:hlinkClick r:id="rId3" tooltip="Техосмот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тестирование</a:t>
            </a:r>
            <a:r>
              <a:rPr lang="ru-RU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 технологического оборудования на предмет его износа, соблюдение дисциплины труда. Поскольку полностью предотвратить возможность техногенной катастрофы нельзя, то необходимо предусмотреть мероприятия по </a:t>
            </a:r>
            <a:r>
              <a:rPr lang="ru-RU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  <a:hlinkClick r:id="rId4" tooltip="Система оповещен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своевременному оповещению</a:t>
            </a:r>
            <a:r>
              <a:rPr lang="ru-RU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 о её возможном начале, составить планы её локализации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6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latin typeface="Times New Roman" panose="02020603050405020304" pitchFamily="18" charset="0"/>
                <a:cs typeface="Times New Roman"/>
              </a:rPr>
              <a:t>Заключение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363" y="2651760"/>
            <a:ext cx="8123274" cy="2697480"/>
          </a:xfrm>
        </p:spPr>
        <p:txBody>
          <a:bodyPr rtlCol="0"/>
          <a:lstStyle>
            <a:defPPr>
              <a:defRPr lang="ru-MO"/>
            </a:def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ru-RU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Аварии и катастрофы – частые явления в мире. Каждому присущи свои особенности, характер поражений, масштабы разрушений и т.д.  </a:t>
            </a:r>
          </a:p>
          <a:p>
            <a:pPr marL="0" indent="0" algn="ctr" rtl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Знание при</a:t>
            </a:r>
            <a:r>
              <a:rPr lang="ru-RU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чин возникновения ЧС техногенного характера позволяет снизить все виды потерь. </a:t>
            </a:r>
            <a:endParaRPr lang="ru-RU" sz="20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ru-RU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Спасибо!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{ADFE1B50-A1ED-4417-9DF6-40E087921274}tf56410444_win32</Template>
  <TotalTime>61</TotalTime>
  <Words>296</Words>
  <Application>Microsoft Office PowerPoint</Application>
  <PresentationFormat>Широкоэкранный</PresentationFormat>
  <Paragraphs>37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Baskerville</vt:lpstr>
      <vt:lpstr>Calibri</vt:lpstr>
      <vt:lpstr>Gill Sans Light</vt:lpstr>
      <vt:lpstr>Gill Sans Nova</vt:lpstr>
      <vt:lpstr>Gill Sans Nova Light</vt:lpstr>
      <vt:lpstr>Open Sans</vt:lpstr>
      <vt:lpstr>Times New Roman</vt:lpstr>
      <vt:lpstr>Тема Office</vt:lpstr>
      <vt:lpstr>Последствия для экологии при техногенных катастрофах</vt:lpstr>
      <vt:lpstr>Что это?</vt:lpstr>
      <vt:lpstr>Виды и причины</vt:lpstr>
      <vt:lpstr>Временная шкала </vt:lpstr>
      <vt:lpstr>Предупреждение катастроф</vt:lpstr>
      <vt:lpstr>Заключение 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Последствия для экологии при техногенных катастрофах</dc:title>
  <dc:creator>Huawei</dc:creator>
  <cp:lastModifiedBy>Huawei</cp:lastModifiedBy>
  <cp:revision>5</cp:revision>
  <dcterms:created xsi:type="dcterms:W3CDTF">2023-02-19T09:18:30Z</dcterms:created>
  <dcterms:modified xsi:type="dcterms:W3CDTF">2023-02-19T10:19:59Z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