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4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90" r:id="rId13"/>
    <p:sldId id="292" r:id="rId14"/>
    <p:sldId id="294" r:id="rId15"/>
    <p:sldId id="295" r:id="rId16"/>
    <p:sldId id="296" r:id="rId17"/>
    <p:sldId id="297" r:id="rId18"/>
    <p:sldId id="293" r:id="rId19"/>
    <p:sldId id="298" r:id="rId20"/>
    <p:sldId id="299" r:id="rId21"/>
    <p:sldId id="300" r:id="rId22"/>
    <p:sldId id="30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ir" initials="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58" autoAdjust="0"/>
  </p:normalViewPr>
  <p:slideViewPr>
    <p:cSldViewPr snapToGrid="0">
      <p:cViewPr>
        <p:scale>
          <a:sx n="100" d="100"/>
          <a:sy n="100" d="100"/>
        </p:scale>
        <p:origin x="-9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61B0A-961F-4DD0-A783-5AE499E9CDA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09785-F4C8-464B-8E7F-27BCE0950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4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30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63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118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93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43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200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943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7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4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13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9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74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3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4A7C2-EE2C-42B0-A3F7-766AFB4A6568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2301-06EF-43AD-BCB8-FF20920D6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84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631517" y="1928065"/>
            <a:ext cx="2382520" cy="2296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Сотрудники – первого фронта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96650" y="467141"/>
            <a:ext cx="2174240" cy="208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текущего состояния сотрудников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725284" y="3952240"/>
            <a:ext cx="2379980" cy="2379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Учёт отправленной мотивации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294490" y="4557390"/>
            <a:ext cx="2337027" cy="2158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Рассылка через бота мотивации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5" idx="2"/>
            <a:endCxn id="8" idx="6"/>
          </p:cNvCxnSpPr>
          <p:nvPr/>
        </p:nvCxnSpPr>
        <p:spPr>
          <a:xfrm flipH="1" flipV="1">
            <a:off x="2970890" y="1508541"/>
            <a:ext cx="660627" cy="1567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0"/>
            <a:endCxn id="5" idx="4"/>
          </p:cNvCxnSpPr>
          <p:nvPr/>
        </p:nvCxnSpPr>
        <p:spPr>
          <a:xfrm flipV="1">
            <a:off x="2463004" y="4224225"/>
            <a:ext cx="2359773" cy="33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0"/>
            <a:endCxn id="87" idx="5"/>
          </p:cNvCxnSpPr>
          <p:nvPr/>
        </p:nvCxnSpPr>
        <p:spPr>
          <a:xfrm flipV="1">
            <a:off x="10915274" y="2238040"/>
            <a:ext cx="439045" cy="171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8" idx="4"/>
            <a:endCxn id="10" idx="2"/>
          </p:cNvCxnSpPr>
          <p:nvPr/>
        </p:nvCxnSpPr>
        <p:spPr>
          <a:xfrm flipH="1">
            <a:off x="1294490" y="2549941"/>
            <a:ext cx="589280" cy="3086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0" idx="6"/>
            <a:endCxn id="9" idx="3"/>
          </p:cNvCxnSpPr>
          <p:nvPr/>
        </p:nvCxnSpPr>
        <p:spPr>
          <a:xfrm>
            <a:off x="3631517" y="5636575"/>
            <a:ext cx="6442307" cy="347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Овал 86"/>
          <p:cNvSpPr/>
          <p:nvPr/>
        </p:nvSpPr>
        <p:spPr>
          <a:xfrm>
            <a:off x="9536430" y="420151"/>
            <a:ext cx="2129790" cy="2129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Учёт состояния сотрудников в конце рабочего дня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6982460" y="196631"/>
            <a:ext cx="1917700" cy="191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Итоговый отчёт </a:t>
            </a:r>
            <a:endParaRPr lang="ru-RU" dirty="0"/>
          </a:p>
        </p:txBody>
      </p:sp>
      <p:cxnSp>
        <p:nvCxnSpPr>
          <p:cNvPr id="95" name="Прямая со стрелкой 94"/>
          <p:cNvCxnSpPr>
            <a:endCxn id="93" idx="6"/>
          </p:cNvCxnSpPr>
          <p:nvPr/>
        </p:nvCxnSpPr>
        <p:spPr>
          <a:xfrm flipH="1" flipV="1">
            <a:off x="8900160" y="1155481"/>
            <a:ext cx="636270" cy="329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6830808" y="2646461"/>
            <a:ext cx="2221003" cy="2221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информации о состоянии после мотивации</a:t>
            </a:r>
            <a:endParaRPr lang="ru-RU" dirty="0"/>
          </a:p>
        </p:txBody>
      </p:sp>
      <p:cxnSp>
        <p:nvCxnSpPr>
          <p:cNvPr id="107" name="Прямая со стрелкой 106"/>
          <p:cNvCxnSpPr>
            <a:stCxn id="5" idx="5"/>
            <a:endCxn id="105" idx="2"/>
          </p:cNvCxnSpPr>
          <p:nvPr/>
        </p:nvCxnSpPr>
        <p:spPr>
          <a:xfrm flipV="1">
            <a:off x="5665125" y="3756963"/>
            <a:ext cx="1165683" cy="130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stCxn id="105" idx="7"/>
            <a:endCxn id="87" idx="3"/>
          </p:cNvCxnSpPr>
          <p:nvPr/>
        </p:nvCxnSpPr>
        <p:spPr>
          <a:xfrm flipV="1">
            <a:off x="8726553" y="2238040"/>
            <a:ext cx="1121778" cy="733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6959" y="196631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Idef</a:t>
            </a:r>
            <a:r>
              <a:rPr lang="en-US" dirty="0" smtClean="0"/>
              <a:t>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9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состояния сотрудника до и после мотивации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5203" y="3933310"/>
            <a:ext cx="1928812" cy="110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Запрос на получение данных из </a:t>
            </a:r>
            <a:r>
              <a:rPr lang="ru-RU" dirty="0" err="1" smtClean="0"/>
              <a:t>бд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335" y="5252831"/>
            <a:ext cx="4154453" cy="1603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Сравнение информации из </a:t>
            </a:r>
            <a:r>
              <a:rPr lang="ru-RU" dirty="0" err="1" smtClean="0"/>
              <a:t>бд</a:t>
            </a:r>
            <a:r>
              <a:rPr lang="ru-RU" dirty="0" smtClean="0"/>
              <a:t> (утренней оценки и вечерней)</a:t>
            </a:r>
          </a:p>
          <a:p>
            <a:pPr algn="ctr"/>
            <a:r>
              <a:rPr lang="ru-RU" dirty="0"/>
              <a:t>Если утренняя оценка ниже, чем вечерняя, то мотивация прошла успешно, если наоборот то мотивация не сработала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08833" y="5410193"/>
            <a:ext cx="1868556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итогов сравнения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92158" y="5410195"/>
            <a:ext cx="1868556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отчёта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5093" y="2217458"/>
            <a:ext cx="1493354" cy="1272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9" idx="6"/>
            <a:endCxn id="32" idx="1"/>
          </p:cNvCxnSpPr>
          <p:nvPr/>
        </p:nvCxnSpPr>
        <p:spPr>
          <a:xfrm>
            <a:off x="1818447" y="2853563"/>
            <a:ext cx="971136" cy="13914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4" idx="0"/>
          </p:cNvCxnSpPr>
          <p:nvPr/>
        </p:nvCxnSpPr>
        <p:spPr>
          <a:xfrm>
            <a:off x="1339609" y="5037834"/>
            <a:ext cx="847953" cy="21499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3"/>
            <a:endCxn id="22" idx="1"/>
          </p:cNvCxnSpPr>
          <p:nvPr/>
        </p:nvCxnSpPr>
        <p:spPr>
          <a:xfrm>
            <a:off x="6277389" y="5907150"/>
            <a:ext cx="215347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0574821" y="5252831"/>
            <a:ext cx="1277178" cy="1308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7" idx="3"/>
            <a:endCxn id="23" idx="2"/>
          </p:cNvCxnSpPr>
          <p:nvPr/>
        </p:nvCxnSpPr>
        <p:spPr>
          <a:xfrm>
            <a:off x="10360714" y="5907152"/>
            <a:ext cx="214107" cy="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492736" y="5410194"/>
            <a:ext cx="1868556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Внесение итогов в </a:t>
            </a:r>
            <a:r>
              <a:rPr lang="ru-RU" dirty="0" err="1" smtClean="0"/>
              <a:t>бд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stCxn id="22" idx="3"/>
            <a:endCxn id="7" idx="1"/>
          </p:cNvCxnSpPr>
          <p:nvPr/>
        </p:nvCxnSpPr>
        <p:spPr>
          <a:xfrm>
            <a:off x="8361292" y="5907151"/>
            <a:ext cx="130866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717487" y="3933310"/>
            <a:ext cx="2546976" cy="110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после мотивационного состояния сотрудника к концу дня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864177" y="3979347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789583" y="2495755"/>
            <a:ext cx="1868556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пользователя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10" idx="2"/>
            <a:endCxn id="29" idx="0"/>
          </p:cNvCxnSpPr>
          <p:nvPr/>
        </p:nvCxnSpPr>
        <p:spPr>
          <a:xfrm>
            <a:off x="2823975" y="3831783"/>
            <a:ext cx="1167000" cy="10152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2" idx="2"/>
            <a:endCxn id="10" idx="0"/>
          </p:cNvCxnSpPr>
          <p:nvPr/>
        </p:nvCxnSpPr>
        <p:spPr>
          <a:xfrm flipH="1">
            <a:off x="2823975" y="3489668"/>
            <a:ext cx="899886" cy="16042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9" idx="2"/>
            <a:endCxn id="4" idx="0"/>
          </p:cNvCxnSpPr>
          <p:nvPr/>
        </p:nvCxnSpPr>
        <p:spPr>
          <a:xfrm flipH="1">
            <a:off x="2187562" y="5037834"/>
            <a:ext cx="1803413" cy="21499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5203" y="3650089"/>
            <a:ext cx="4897543" cy="181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>
            <a:stCxn id="10" idx="2"/>
            <a:endCxn id="3" idx="0"/>
          </p:cNvCxnSpPr>
          <p:nvPr/>
        </p:nvCxnSpPr>
        <p:spPr>
          <a:xfrm flipH="1">
            <a:off x="1339609" y="3831783"/>
            <a:ext cx="1484366" cy="10152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4" idx="3"/>
            <a:endCxn id="6" idx="1"/>
          </p:cNvCxnSpPr>
          <p:nvPr/>
        </p:nvCxnSpPr>
        <p:spPr>
          <a:xfrm flipV="1">
            <a:off x="4264788" y="5907150"/>
            <a:ext cx="144045" cy="14733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09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42" y="855390"/>
            <a:ext cx="10972800" cy="90872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Инфологическая модель </a:t>
            </a:r>
            <a:r>
              <a:rPr lang="ru-RU" sz="3600" dirty="0" smtClean="0"/>
              <a:t>данных</a:t>
            </a:r>
            <a:r>
              <a:rPr lang="en-US" sz="3600" dirty="0" smtClean="0"/>
              <a:t> </a:t>
            </a:r>
            <a:r>
              <a:rPr lang="ru-RU" dirty="0"/>
              <a:t>ЛОГИЧЕСКАЯ МОДЕЛЬ БАЗЫ ДАННЫХ</a:t>
            </a:r>
            <a:endParaRPr lang="ru-RU" sz="3600" dirty="0"/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xmlns="" id="{4146B812-D524-439F-BF95-7AD3CBBA5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82299"/>
              </p:ext>
            </p:extLst>
          </p:nvPr>
        </p:nvGraphicFramePr>
        <p:xfrm>
          <a:off x="4185957" y="4701230"/>
          <a:ext cx="2798101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8101">
                  <a:extLst>
                    <a:ext uri="{9D8B030D-6E8A-4147-A177-3AD203B41FA5}">
                      <a16:colId xmlns:a16="http://schemas.microsoft.com/office/drawing/2014/main" xmlns="" val="28738482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Сотрудник</a:t>
                      </a:r>
                      <a:endParaRPr lang="ru-RU" dirty="0"/>
                    </a:p>
                  </a:txBody>
                  <a:tcPr marL="121920" marR="12192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827387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ФИО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3283287972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Номер ТГ аккаунт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2205216706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527742080"/>
                  </a:ext>
                </a:extLst>
              </a:tr>
            </a:tbl>
          </a:graphicData>
        </a:graphic>
      </p:graphicFrame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xmlns="" id="{F9B85101-E6CE-4ABD-B304-7453DA711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74880"/>
              </p:ext>
            </p:extLst>
          </p:nvPr>
        </p:nvGraphicFramePr>
        <p:xfrm>
          <a:off x="9430086" y="1836641"/>
          <a:ext cx="2275541" cy="153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596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Список</a:t>
                      </a:r>
                      <a:r>
                        <a:rPr lang="ru-RU" baseline="0" dirty="0" smtClean="0"/>
                        <a:t> мотивирующих смс</a:t>
                      </a:r>
                      <a:endParaRPr lang="ru-RU" dirty="0"/>
                    </a:p>
                  </a:txBody>
                  <a:tcPr marL="121920" marR="12192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Текст смс</a:t>
                      </a:r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xmlns="" id="{6B1C543F-FA50-4E33-8E4B-98C107EFA6D2}"/>
              </a:ext>
            </a:extLst>
          </p:cNvPr>
          <p:cNvCxnSpPr>
            <a:cxnSpLocks/>
            <a:stCxn id="26" idx="2"/>
            <a:endCxn id="65" idx="0"/>
          </p:cNvCxnSpPr>
          <p:nvPr/>
        </p:nvCxnSpPr>
        <p:spPr>
          <a:xfrm>
            <a:off x="10567856" y="3373142"/>
            <a:ext cx="0" cy="1413753"/>
          </a:xfrm>
          <a:prstGeom prst="straightConnector1">
            <a:avLst/>
          </a:prstGeom>
          <a:ln w="28575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xmlns="" id="{F9B85101-E6CE-4ABD-B304-7453DA711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329235"/>
              </p:ext>
            </p:extLst>
          </p:nvPr>
        </p:nvGraphicFramePr>
        <p:xfrm>
          <a:off x="122618" y="4111208"/>
          <a:ext cx="2381251" cy="2643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5566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Оценка  состояния сотрудника</a:t>
                      </a:r>
                      <a:endParaRPr lang="ru-RU" dirty="0"/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7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Шкала</a:t>
                      </a:r>
                      <a:r>
                        <a:rPr lang="ru-RU" baseline="0" dirty="0" smtClean="0"/>
                        <a:t> оценки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Комментарий</a:t>
                      </a:r>
                      <a:r>
                        <a:rPr lang="ru-RU" baseline="0" dirty="0" smtClean="0"/>
                        <a:t> к оценке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и время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cxnSp>
        <p:nvCxnSpPr>
          <p:cNvPr id="55" name="Прямая со стрелкой 54"/>
          <p:cNvCxnSpPr>
            <a:stCxn id="29" idx="3"/>
            <a:endCxn id="19" idx="1"/>
          </p:cNvCxnSpPr>
          <p:nvPr/>
        </p:nvCxnSpPr>
        <p:spPr>
          <a:xfrm>
            <a:off x="2503869" y="5432750"/>
            <a:ext cx="1682088" cy="0"/>
          </a:xfrm>
          <a:prstGeom prst="straightConnector1">
            <a:avLst/>
          </a:prstGeom>
          <a:ln w="28575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Таблица 64">
            <a:extLst>
              <a:ext uri="{FF2B5EF4-FFF2-40B4-BE49-F238E27FC236}">
                <a16:creationId xmlns:a16="http://schemas.microsoft.com/office/drawing/2014/main" xmlns="" id="{F9B85101-E6CE-4ABD-B304-7453DA711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20024"/>
              </p:ext>
            </p:extLst>
          </p:nvPr>
        </p:nvGraphicFramePr>
        <p:xfrm>
          <a:off x="9430086" y="4786895"/>
          <a:ext cx="2275541" cy="1291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364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История</a:t>
                      </a:r>
                      <a:r>
                        <a:rPr lang="ru-RU" baseline="0" dirty="0" smtClean="0"/>
                        <a:t> отправленных смс</a:t>
                      </a:r>
                      <a:endParaRPr lang="ru-RU" dirty="0"/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и время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84" name="Прямая со стрелкой 83"/>
          <p:cNvCxnSpPr>
            <a:stCxn id="19" idx="3"/>
            <a:endCxn id="65" idx="1"/>
          </p:cNvCxnSpPr>
          <p:nvPr/>
        </p:nvCxnSpPr>
        <p:spPr>
          <a:xfrm>
            <a:off x="6984058" y="5432750"/>
            <a:ext cx="2446028" cy="0"/>
          </a:xfrm>
          <a:prstGeom prst="straightConnector1">
            <a:avLst/>
          </a:prstGeom>
          <a:ln w="28575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63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42" y="855390"/>
            <a:ext cx="109728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ЛОГИЧЕСКАЯ </a:t>
            </a:r>
            <a:r>
              <a:rPr lang="ru-RU" dirty="0"/>
              <a:t>МОДЕЛЬ БАЗЫ ДАННЫХ</a:t>
            </a:r>
            <a:endParaRPr lang="ru-RU" sz="3600" dirty="0"/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xmlns="" id="{4146B812-D524-439F-BF95-7AD3CBBA5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18314"/>
              </p:ext>
            </p:extLst>
          </p:nvPr>
        </p:nvGraphicFramePr>
        <p:xfrm>
          <a:off x="4185957" y="4518350"/>
          <a:ext cx="2798101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8101">
                  <a:extLst>
                    <a:ext uri="{9D8B030D-6E8A-4147-A177-3AD203B41FA5}">
                      <a16:colId xmlns:a16="http://schemas.microsoft.com/office/drawing/2014/main" xmlns="" val="28738482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Users</a:t>
                      </a:r>
                      <a:endParaRPr lang="ru-RU" dirty="0"/>
                    </a:p>
                  </a:txBody>
                  <a:tcPr marL="121920" marR="12192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827387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Id_user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3283287972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User_id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2205216706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User_name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52774208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User_surname</a:t>
                      </a:r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xmlns="" id="{F9B85101-E6CE-4ABD-B304-7453DA711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01862"/>
              </p:ext>
            </p:extLst>
          </p:nvPr>
        </p:nvGraphicFramePr>
        <p:xfrm>
          <a:off x="6105860" y="1769966"/>
          <a:ext cx="2275541" cy="2166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596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spisok_sms</a:t>
                      </a:r>
                      <a:endParaRPr lang="ru-RU" dirty="0"/>
                    </a:p>
                  </a:txBody>
                  <a:tcPr marL="121920" marR="12192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Id_mot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2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Text_sms</a:t>
                      </a:r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xmlns="" id="{6B1C543F-FA50-4E33-8E4B-98C107EFA6D2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381401" y="2853383"/>
            <a:ext cx="934383" cy="2661592"/>
          </a:xfrm>
          <a:prstGeom prst="straightConnector1">
            <a:avLst/>
          </a:prstGeom>
          <a:ln w="28575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xmlns="" id="{F9B85101-E6CE-4ABD-B304-7453DA711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7334"/>
              </p:ext>
            </p:extLst>
          </p:nvPr>
        </p:nvGraphicFramePr>
        <p:xfrm>
          <a:off x="246443" y="2691877"/>
          <a:ext cx="2381251" cy="3247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5062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motivation_rating</a:t>
                      </a:r>
                      <a:endParaRPr lang="ru-RU" dirty="0"/>
                    </a:p>
                  </a:txBody>
                  <a:tcPr marL="121920" marR="12192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Id_rate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Com_rate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5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shkala</a:t>
                      </a:r>
                      <a:endParaRPr lang="ru-RU" dirty="0"/>
                    </a:p>
                  </a:txBody>
                  <a:tcPr marL="121920" marR="121920"/>
                </a:tc>
              </a:tr>
              <a:tr h="400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Daterate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marL="121920" marR="121920"/>
                </a:tc>
              </a:tr>
              <a:tr h="603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Id_user</a:t>
                      </a:r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cxnSp>
        <p:nvCxnSpPr>
          <p:cNvPr id="55" name="Прямая со стрелкой 54"/>
          <p:cNvCxnSpPr/>
          <p:nvPr/>
        </p:nvCxnSpPr>
        <p:spPr>
          <a:xfrm flipH="1">
            <a:off x="2627694" y="5076826"/>
            <a:ext cx="1558264" cy="571499"/>
          </a:xfrm>
          <a:prstGeom prst="straightConnector1">
            <a:avLst/>
          </a:prstGeom>
          <a:ln w="28575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Таблица 64">
            <a:extLst>
              <a:ext uri="{FF2B5EF4-FFF2-40B4-BE49-F238E27FC236}">
                <a16:creationId xmlns:a16="http://schemas.microsoft.com/office/drawing/2014/main" xmlns="" id="{F9B85101-E6CE-4ABD-B304-7453DA711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16934"/>
              </p:ext>
            </p:extLst>
          </p:nvPr>
        </p:nvGraphicFramePr>
        <p:xfrm>
          <a:off x="9315784" y="4033786"/>
          <a:ext cx="2275541" cy="2657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364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history</a:t>
                      </a:r>
                      <a:endParaRPr lang="ru-RU" dirty="0"/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Id_sms</a:t>
                      </a:r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5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Id_mot</a:t>
                      </a:r>
                      <a:endParaRPr lang="ru-RU" dirty="0"/>
                    </a:p>
                  </a:txBody>
                  <a:tcPr marL="121920" marR="121920"/>
                </a:tc>
              </a:tr>
              <a:tr h="455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Id_user</a:t>
                      </a:r>
                      <a:endParaRPr lang="ru-RU" dirty="0"/>
                    </a:p>
                  </a:txBody>
                  <a:tcPr marL="121920" marR="121920"/>
                </a:tc>
              </a:tr>
              <a:tr h="455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datetime</a:t>
                      </a:r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cxnSp>
        <p:nvCxnSpPr>
          <p:cNvPr id="84" name="Прямая со стрелкой 83"/>
          <p:cNvCxnSpPr/>
          <p:nvPr/>
        </p:nvCxnSpPr>
        <p:spPr>
          <a:xfrm>
            <a:off x="6984058" y="5076826"/>
            <a:ext cx="2331726" cy="876299"/>
          </a:xfrm>
          <a:prstGeom prst="straightConnector1">
            <a:avLst/>
          </a:prstGeom>
          <a:ln w="28575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04403" y="47958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8381401" y="285445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946805" y="47958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714625" y="55149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714625" y="526946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9047467" y="497097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8925259" y="558379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55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НОРМАТИВНО-СПРАВОЧНАЯ ИНФОРМАЦИЯ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894625"/>
              </p:ext>
            </p:extLst>
          </p:nvPr>
        </p:nvGraphicFramePr>
        <p:xfrm>
          <a:off x="419100" y="2561053"/>
          <a:ext cx="11121191" cy="2430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84"/>
                <a:gridCol w="2728072"/>
                <a:gridCol w="2285681"/>
                <a:gridCol w="1794137"/>
                <a:gridCol w="3811517"/>
              </a:tblGrid>
              <a:tr h="34851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r>
                        <a:rPr lang="ru-RU" sz="1100" baseline="0" dirty="0" smtClean="0"/>
                        <a:t> поля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Назначение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Тип данных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Пример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0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Id_rate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</a:t>
                      </a:r>
                      <a:r>
                        <a:rPr lang="ru-RU" sz="1100" baseline="0" dirty="0" smtClean="0"/>
                        <a:t> рейтинга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Счётчик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Com_rate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Комментарий пользователя к оценке</a:t>
                      </a:r>
                      <a:r>
                        <a:rPr lang="ru-RU" sz="1100" baseline="0" dirty="0" smtClean="0"/>
                        <a:t> 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Текстовый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Сегодня</a:t>
                      </a:r>
                      <a:r>
                        <a:rPr lang="ru-RU" sz="1100" baseline="0" dirty="0" smtClean="0"/>
                        <a:t> я чувствую себя прекрасно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shkala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Оценка состояния, выставленная пользователем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Integer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Daterate</a:t>
                      </a:r>
                      <a:endParaRPr lang="en-US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Дата оценки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datetime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11.07.2021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Id_users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 пользователя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Счётчик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147" y="2222562"/>
            <a:ext cx="30572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Таблица </a:t>
            </a:r>
            <a:r>
              <a:rPr lang="ru-RU" sz="1350" dirty="0" smtClean="0"/>
              <a:t>«Мотивационный рейтинг»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75736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НОРМАТИВНО-СПРАВОЧНАЯ ИНФОРМАЦИЯ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62208"/>
              </p:ext>
            </p:extLst>
          </p:nvPr>
        </p:nvGraphicFramePr>
        <p:xfrm>
          <a:off x="419100" y="2561053"/>
          <a:ext cx="11121191" cy="20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84"/>
                <a:gridCol w="2728072"/>
                <a:gridCol w="2285681"/>
                <a:gridCol w="1794137"/>
                <a:gridCol w="3811517"/>
              </a:tblGrid>
              <a:tr h="34851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r>
                        <a:rPr lang="ru-RU" sz="1100" baseline="0" dirty="0" smtClean="0"/>
                        <a:t> поля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Назначение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Тип данных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Пример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0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Id_sms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</a:t>
                      </a:r>
                      <a:r>
                        <a:rPr lang="ru-RU" sz="1100" baseline="0" dirty="0" smtClean="0"/>
                        <a:t> сообщений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Счётчик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Id_mot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</a:t>
                      </a:r>
                      <a:r>
                        <a:rPr lang="en-US" sz="1100" dirty="0" smtClean="0"/>
                        <a:t> </a:t>
                      </a:r>
                      <a:r>
                        <a:rPr lang="ru-RU" sz="1100" dirty="0" smtClean="0"/>
                        <a:t>мотивационного </a:t>
                      </a:r>
                      <a:r>
                        <a:rPr lang="ru-RU" sz="1100" baseline="0" dirty="0" smtClean="0"/>
                        <a:t>материала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Числовой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datetime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Дата</a:t>
                      </a:r>
                      <a:r>
                        <a:rPr lang="ru-RU" sz="1100" baseline="0" dirty="0" smtClean="0"/>
                        <a:t> отправленного сообщения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datetime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11.07.2021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Id_users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 пользователя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Числовой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147" y="2222562"/>
            <a:ext cx="269496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Таблица </a:t>
            </a:r>
            <a:r>
              <a:rPr lang="ru-RU" sz="1350" dirty="0" smtClean="0"/>
              <a:t>«История сообщений»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1089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НОРМАТИВНО-СПРАВОЧНАЯ ИНФОРМАЦИЯ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758123"/>
              </p:ext>
            </p:extLst>
          </p:nvPr>
        </p:nvGraphicFramePr>
        <p:xfrm>
          <a:off x="419100" y="2561053"/>
          <a:ext cx="11201401" cy="1486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03"/>
                <a:gridCol w="2747748"/>
                <a:gridCol w="2302166"/>
                <a:gridCol w="1807077"/>
                <a:gridCol w="3839007"/>
              </a:tblGrid>
              <a:tr h="4429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r>
                        <a:rPr lang="ru-RU" sz="1100" baseline="0" dirty="0" smtClean="0"/>
                        <a:t> поля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Назначение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Тип данных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Пример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5096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Id_mot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</a:t>
                      </a:r>
                      <a:r>
                        <a:rPr lang="en-US" sz="1100" dirty="0" smtClean="0"/>
                        <a:t> </a:t>
                      </a:r>
                      <a:r>
                        <a:rPr lang="ru-RU" sz="1100" dirty="0" smtClean="0"/>
                        <a:t>мотивационного </a:t>
                      </a:r>
                      <a:r>
                        <a:rPr lang="ru-RU" sz="1100" baseline="0" dirty="0" smtClean="0"/>
                        <a:t>материала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Счётчик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53393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text_sms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Текст</a:t>
                      </a:r>
                      <a:r>
                        <a:rPr lang="ru-RU" sz="1100" baseline="0" dirty="0" smtClean="0"/>
                        <a:t> сообщения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Текстовый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Алах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baseline="0" dirty="0" err="1" smtClean="0"/>
                        <a:t>акбар</a:t>
                      </a:r>
                      <a:r>
                        <a:rPr lang="ru-RU" sz="1100" baseline="0" dirty="0" smtClean="0"/>
                        <a:t>, мы работаем во имя нашего всевышнего\ </a:t>
                      </a:r>
                      <a:r>
                        <a:rPr lang="en-US" sz="1100" baseline="0" dirty="0" smtClean="0"/>
                        <a:t>https://www.youtube.com/watch?v=9iq00q8xZUQ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147" y="2222562"/>
            <a:ext cx="520366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Таблица </a:t>
            </a:r>
            <a:r>
              <a:rPr lang="ru-RU" sz="1350" dirty="0" smtClean="0"/>
              <a:t>«Список мотивационного материала для сообщений»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36155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НОРМАТИВНО-СПРАВОЧНАЯ ИНФОРМАЦИЯ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40528"/>
              </p:ext>
            </p:extLst>
          </p:nvPr>
        </p:nvGraphicFramePr>
        <p:xfrm>
          <a:off x="419100" y="2561053"/>
          <a:ext cx="11121191" cy="20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84"/>
                <a:gridCol w="2728072"/>
                <a:gridCol w="2285681"/>
                <a:gridCol w="1794137"/>
                <a:gridCol w="3811517"/>
              </a:tblGrid>
              <a:tr h="34851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r>
                        <a:rPr lang="ru-RU" sz="1100" baseline="0" dirty="0" smtClean="0"/>
                        <a:t> поля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Назначение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Тип данных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Пример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0102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Id_users</a:t>
                      </a:r>
                      <a:endParaRPr lang="ru-RU" sz="110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пользователя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Счётчик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user_id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Идентификатор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ru-RU" sz="1100" baseline="0" dirty="0" smtClean="0"/>
                        <a:t>пользователя в </a:t>
                      </a:r>
                      <a:r>
                        <a:rPr lang="ru-RU" sz="1100" baseline="0" dirty="0" err="1" smtClean="0"/>
                        <a:t>телеграм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Текстовый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AngelTense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user_name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Имя</a:t>
                      </a:r>
                      <a:r>
                        <a:rPr lang="ru-RU" sz="1100" baseline="0" dirty="0" smtClean="0"/>
                        <a:t> пользователя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Текстовый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/>
                        <a:t>Игорь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  <a:tr h="42012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user_surname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Фамилия пользователя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Текстовый</a:t>
                      </a:r>
                      <a:endParaRPr lang="ru-RU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/>
                        <a:t>Войтенко</a:t>
                      </a:r>
                      <a:endParaRPr lang="ru-RU" sz="11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8147" y="2222562"/>
            <a:ext cx="28969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Таблица </a:t>
            </a:r>
            <a:r>
              <a:rPr lang="ru-RU" sz="1350" dirty="0" smtClean="0"/>
              <a:t>«Список пользователей»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67293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Пользователь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Сотрудник отдела персонала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800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Входные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Arial" pitchFamily="34" charset="0"/>
              <a:buAutoNum type="arabicParenR"/>
              <a:defRPr/>
            </a:pPr>
            <a:r>
              <a:rPr lang="ru-RU" dirty="0"/>
              <a:t>Информация о </a:t>
            </a:r>
            <a:r>
              <a:rPr lang="ru-RU" dirty="0" smtClean="0"/>
              <a:t>сотруднике (</a:t>
            </a:r>
            <a:r>
              <a:rPr lang="ru-RU" dirty="0" err="1" smtClean="0"/>
              <a:t>Тг</a:t>
            </a:r>
            <a:r>
              <a:rPr lang="ru-RU" dirty="0" smtClean="0"/>
              <a:t> аккаунт)</a:t>
            </a:r>
            <a:endParaRPr lang="ru-RU" dirty="0"/>
          </a:p>
          <a:p>
            <a:pPr marL="651510" indent="-514350">
              <a:buFont typeface="Arial" pitchFamily="34" charset="0"/>
              <a:buAutoNum type="arabicParenR"/>
              <a:defRPr/>
            </a:pPr>
            <a:r>
              <a:rPr lang="ru-RU" dirty="0"/>
              <a:t>Информация о </a:t>
            </a:r>
            <a:r>
              <a:rPr lang="ru-RU" dirty="0" smtClean="0"/>
              <a:t>состоянии сотрудника до мотивации (оценка </a:t>
            </a:r>
            <a:r>
              <a:rPr lang="ru-RU" dirty="0" err="1" smtClean="0"/>
              <a:t>дпнная</a:t>
            </a:r>
            <a:r>
              <a:rPr lang="ru-RU" dirty="0" smtClean="0"/>
              <a:t> пользователем)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99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Информация о том стал ли работник эффективнее</a:t>
            </a:r>
          </a:p>
          <a:p>
            <a:pPr marL="0" indent="0">
              <a:buNone/>
            </a:pPr>
            <a:r>
              <a:rPr lang="ru-RU" dirty="0" smtClean="0"/>
              <a:t>Информация о самой эффективной мотивации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11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Idef</a:t>
            </a:r>
            <a:r>
              <a:rPr lang="en-US" sz="4400" dirty="0" smtClean="0"/>
              <a:t> O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12" y="1853921"/>
            <a:ext cx="9544395" cy="486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330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процессы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Arial" pitchFamily="34" charset="0"/>
              <a:buAutoNum type="arabicParenR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информации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сотруднике</a:t>
            </a:r>
          </a:p>
          <a:p>
            <a:pPr marL="651510" indent="-514350">
              <a:buFont typeface="Arial" pitchFamily="34" charset="0"/>
              <a:buAutoNum type="arabicParenR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 информации о сотруднике</a:t>
            </a:r>
          </a:p>
          <a:p>
            <a:pPr marL="651510" indent="-514350">
              <a:buFont typeface="Arial" pitchFamily="34" charset="0"/>
              <a:buAutoNum type="arabicParenR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информации о состоянии сотрудника до и после мотивации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97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Состояние сотрудники</a:t>
            </a:r>
          </a:p>
          <a:p>
            <a:r>
              <a:rPr lang="ru-RU" dirty="0" smtClean="0"/>
              <a:t>Наиболее мотивирующее смс</a:t>
            </a:r>
            <a:endParaRPr lang="ru-RU" dirty="0"/>
          </a:p>
          <a:p>
            <a:r>
              <a:rPr lang="ru-RU" dirty="0" smtClean="0"/>
              <a:t>Среднее состояние сотрудников за месяц</a:t>
            </a:r>
          </a:p>
        </p:txBody>
      </p:sp>
    </p:spTree>
    <p:extLst>
      <p:ext uri="{BB962C8B-B14F-4D97-AF65-F5344CB8AC3E}">
        <p14:creationId xmlns:p14="http://schemas.microsoft.com/office/powerpoint/2010/main" val="1955182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расчёта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96" y="2165423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Сравнение состояния до и после мотивации х(оценка после мотивации) минус </a:t>
            </a:r>
            <a:r>
              <a:rPr lang="ru-RU" dirty="0"/>
              <a:t>У</a:t>
            </a:r>
            <a:r>
              <a:rPr lang="ru-RU" dirty="0" smtClean="0"/>
              <a:t>(оценка до мотивации)</a:t>
            </a:r>
          </a:p>
          <a:p>
            <a:r>
              <a:rPr lang="ru-RU" dirty="0" smtClean="0"/>
              <a:t>СМС после которого растёт мотивация, определение его </a:t>
            </a:r>
            <a:r>
              <a:rPr lang="en-US" dirty="0" smtClean="0"/>
              <a:t>id </a:t>
            </a:r>
            <a:r>
              <a:rPr lang="ru-RU" dirty="0" smtClean="0"/>
              <a:t>через сравнение с другими мотивация смс</a:t>
            </a:r>
          </a:p>
          <a:p>
            <a:pPr marL="0" indent="0">
              <a:buNone/>
            </a:pPr>
            <a:r>
              <a:rPr lang="ru-RU" dirty="0" smtClean="0"/>
              <a:t>Для каждого мотивирующего смс из списка х(оценка </a:t>
            </a:r>
            <a:r>
              <a:rPr lang="ru-RU" dirty="0"/>
              <a:t>после мотивации) минус У(оценка до мотивации</a:t>
            </a:r>
            <a:r>
              <a:rPr lang="ru-RU" dirty="0" smtClean="0"/>
              <a:t>)+тоже самое и так далее</a:t>
            </a:r>
          </a:p>
          <a:p>
            <a:pPr marL="0" indent="0">
              <a:buNone/>
            </a:pPr>
            <a:r>
              <a:rPr lang="ru-RU" dirty="0" smtClean="0"/>
              <a:t>Потом вычленяем из массива наибольшее число и </a:t>
            </a:r>
            <a:r>
              <a:rPr lang="en-US" dirty="0" smtClean="0"/>
              <a:t>id</a:t>
            </a:r>
            <a:r>
              <a:rPr lang="ru-RU" dirty="0" smtClean="0"/>
              <a:t> смс.</a:t>
            </a:r>
          </a:p>
          <a:p>
            <a:r>
              <a:rPr lang="ru-RU" dirty="0" smtClean="0"/>
              <a:t>Среднее состояние</a:t>
            </a:r>
            <a:r>
              <a:rPr lang="en-US" dirty="0" smtClean="0"/>
              <a:t> =</a:t>
            </a:r>
            <a:r>
              <a:rPr lang="ru-RU" dirty="0" smtClean="0"/>
              <a:t> </a:t>
            </a:r>
            <a:r>
              <a:rPr lang="en-US" dirty="0" smtClean="0"/>
              <a:t>(X1+X2….+</a:t>
            </a:r>
            <a:r>
              <a:rPr lang="en-US" dirty="0" err="1" smtClean="0"/>
              <a:t>Xn</a:t>
            </a:r>
            <a:r>
              <a:rPr lang="en-US" dirty="0" smtClean="0"/>
              <a:t>)/R</a:t>
            </a:r>
            <a:r>
              <a:rPr lang="ru-RU" dirty="0" smtClean="0"/>
              <a:t>, где </a:t>
            </a:r>
            <a:r>
              <a:rPr lang="en-US" dirty="0" smtClean="0"/>
              <a:t>R </a:t>
            </a:r>
            <a:r>
              <a:rPr lang="ru-RU" dirty="0" smtClean="0"/>
              <a:t>это количество оценок за месяц.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07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Idef</a:t>
            </a:r>
            <a:r>
              <a:rPr lang="en-US" dirty="0" smtClean="0"/>
              <a:t> 0 </a:t>
            </a:r>
            <a:r>
              <a:rPr lang="ru-RU" dirty="0" smtClean="0"/>
              <a:t>декомпозиция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40" y="1958484"/>
            <a:ext cx="9144000" cy="4818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80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Idef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ru-RU" dirty="0" smtClean="0"/>
              <a:t> автоматизация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90" y="2007177"/>
            <a:ext cx="9106450" cy="477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6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Idef</a:t>
            </a:r>
            <a:r>
              <a:rPr lang="en-US" dirty="0"/>
              <a:t> O</a:t>
            </a:r>
            <a:r>
              <a:rPr lang="ru-RU" dirty="0"/>
              <a:t> </a:t>
            </a:r>
            <a:r>
              <a:rPr lang="ru-RU" dirty="0" smtClean="0"/>
              <a:t>дек автоматизации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" y="2031159"/>
            <a:ext cx="8991667" cy="472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2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24735" y="4350990"/>
            <a:ext cx="912303" cy="91230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17938" y="5259141"/>
            <a:ext cx="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8838" y="5579992"/>
            <a:ext cx="419100" cy="116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17938" y="5543621"/>
            <a:ext cx="57073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4735" y="6529141"/>
            <a:ext cx="493203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17938" y="6529141"/>
            <a:ext cx="419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лыбающееся лицо 14"/>
          <p:cNvSpPr/>
          <p:nvPr/>
        </p:nvSpPr>
        <p:spPr>
          <a:xfrm>
            <a:off x="11499792" y="4505021"/>
            <a:ext cx="692208" cy="73692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834216" y="5258314"/>
            <a:ext cx="0" cy="1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391133" y="5522776"/>
            <a:ext cx="443083" cy="172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1834216" y="5522776"/>
            <a:ext cx="474150" cy="172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15116" y="6528314"/>
            <a:ext cx="419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1834216" y="6528314"/>
            <a:ext cx="337525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316480" y="968076"/>
            <a:ext cx="9590590" cy="56963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7051511" y="2585010"/>
            <a:ext cx="2027399" cy="1926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Рассылка с помощью </a:t>
            </a:r>
            <a:r>
              <a:rPr lang="en-US" dirty="0" smtClean="0"/>
              <a:t>Telegram bot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2302967" y="4292133"/>
            <a:ext cx="2403195" cy="2203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Внесение данных сотрудников в базу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5005881" y="4468273"/>
            <a:ext cx="2514719" cy="1889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списка мотивирующих смс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1405460" y="1012470"/>
            <a:ext cx="2708831" cy="2401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Подборка мотивационного контента</a:t>
            </a:r>
            <a:endParaRPr lang="ru-RU" dirty="0"/>
          </a:p>
        </p:txBody>
      </p:sp>
      <p:cxnSp>
        <p:nvCxnSpPr>
          <p:cNvPr id="3" name="Прямая со стрелкой 2"/>
          <p:cNvCxnSpPr>
            <a:endCxn id="22" idx="6"/>
          </p:cNvCxnSpPr>
          <p:nvPr/>
        </p:nvCxnSpPr>
        <p:spPr>
          <a:xfrm flipH="1" flipV="1">
            <a:off x="9078910" y="3548025"/>
            <a:ext cx="2312223" cy="1974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253" y="100386"/>
            <a:ext cx="1008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UML</a:t>
            </a:r>
            <a:r>
              <a:rPr lang="ru-RU" sz="2800" dirty="0" smtClean="0"/>
              <a:t> диаграмма вариантов использования процесса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123439" y="623606"/>
            <a:ext cx="440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Процесс мотивации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endCxn id="35" idx="2"/>
          </p:cNvCxnSpPr>
          <p:nvPr/>
        </p:nvCxnSpPr>
        <p:spPr>
          <a:xfrm flipV="1">
            <a:off x="1088670" y="5393682"/>
            <a:ext cx="1214297" cy="1499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252410" y="4511041"/>
            <a:ext cx="162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8" idx="5"/>
            <a:endCxn id="37" idx="1"/>
          </p:cNvCxnSpPr>
          <p:nvPr/>
        </p:nvCxnSpPr>
        <p:spPr>
          <a:xfrm>
            <a:off x="3717592" y="3062099"/>
            <a:ext cx="1656561" cy="1682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37" idx="2"/>
          </p:cNvCxnSpPr>
          <p:nvPr/>
        </p:nvCxnSpPr>
        <p:spPr>
          <a:xfrm>
            <a:off x="4734597" y="5393681"/>
            <a:ext cx="271284" cy="1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7" idx="0"/>
            <a:endCxn id="22" idx="3"/>
          </p:cNvCxnSpPr>
          <p:nvPr/>
        </p:nvCxnSpPr>
        <p:spPr>
          <a:xfrm flipV="1">
            <a:off x="6263241" y="4228979"/>
            <a:ext cx="1085176" cy="23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887740" y="4062979"/>
            <a:ext cx="130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Сотрудник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0" y="3938812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Менеджер</a:t>
            </a:r>
            <a:endParaRPr lang="ru-RU" dirty="0"/>
          </a:p>
        </p:txBody>
      </p:sp>
      <p:sp>
        <p:nvSpPr>
          <p:cNvPr id="79" name="Овал 78"/>
          <p:cNvSpPr/>
          <p:nvPr/>
        </p:nvSpPr>
        <p:spPr>
          <a:xfrm>
            <a:off x="4782715" y="2376912"/>
            <a:ext cx="2268796" cy="1773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Сравнение состояния  сотрудника до и после мотивации</a:t>
            </a:r>
            <a:endParaRPr lang="ru-RU" dirty="0"/>
          </a:p>
        </p:txBody>
      </p:sp>
      <p:cxnSp>
        <p:nvCxnSpPr>
          <p:cNvPr id="86" name="Прямая со стрелкой 85"/>
          <p:cNvCxnSpPr>
            <a:stCxn id="35" idx="0"/>
          </p:cNvCxnSpPr>
          <p:nvPr/>
        </p:nvCxnSpPr>
        <p:spPr>
          <a:xfrm>
            <a:off x="3504564" y="429213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35" idx="7"/>
            <a:endCxn id="79" idx="3"/>
          </p:cNvCxnSpPr>
          <p:nvPr/>
        </p:nvCxnSpPr>
        <p:spPr>
          <a:xfrm flipV="1">
            <a:off x="4354222" y="3891061"/>
            <a:ext cx="760750" cy="723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endCxn id="38" idx="3"/>
          </p:cNvCxnSpPr>
          <p:nvPr/>
        </p:nvCxnSpPr>
        <p:spPr>
          <a:xfrm flipV="1">
            <a:off x="1088670" y="3062099"/>
            <a:ext cx="713489" cy="2517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7770836" y="1029045"/>
            <a:ext cx="1962444" cy="1555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 </a:t>
            </a:r>
            <a:r>
              <a:rPr lang="ru-RU" dirty="0" err="1" smtClean="0"/>
              <a:t>фидбэка</a:t>
            </a:r>
            <a:endParaRPr lang="ru-RU" dirty="0"/>
          </a:p>
        </p:txBody>
      </p:sp>
      <p:cxnSp>
        <p:nvCxnSpPr>
          <p:cNvPr id="104" name="Прямая со стрелкой 103"/>
          <p:cNvCxnSpPr>
            <a:endCxn id="102" idx="5"/>
          </p:cNvCxnSpPr>
          <p:nvPr/>
        </p:nvCxnSpPr>
        <p:spPr>
          <a:xfrm flipH="1" flipV="1">
            <a:off x="9445887" y="2357144"/>
            <a:ext cx="1945246" cy="316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102" idx="2"/>
            <a:endCxn id="79" idx="7"/>
          </p:cNvCxnSpPr>
          <p:nvPr/>
        </p:nvCxnSpPr>
        <p:spPr>
          <a:xfrm flipH="1">
            <a:off x="6719254" y="1807028"/>
            <a:ext cx="1051582" cy="829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Овал 128"/>
          <p:cNvSpPr/>
          <p:nvPr/>
        </p:nvSpPr>
        <p:spPr>
          <a:xfrm>
            <a:off x="5114972" y="1116419"/>
            <a:ext cx="1936539" cy="1096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итогового отчёта</a:t>
            </a:r>
            <a:endParaRPr lang="ru-RU" dirty="0"/>
          </a:p>
        </p:txBody>
      </p:sp>
      <p:cxnSp>
        <p:nvCxnSpPr>
          <p:cNvPr id="131" name="Прямая со стрелкой 130"/>
          <p:cNvCxnSpPr>
            <a:stCxn id="79" idx="0"/>
            <a:endCxn id="129" idx="4"/>
          </p:cNvCxnSpPr>
          <p:nvPr/>
        </p:nvCxnSpPr>
        <p:spPr>
          <a:xfrm flipV="1">
            <a:off x="5917113" y="2213115"/>
            <a:ext cx="166129" cy="163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stCxn id="129" idx="3"/>
          </p:cNvCxnSpPr>
          <p:nvPr/>
        </p:nvCxnSpPr>
        <p:spPr>
          <a:xfrm flipH="1">
            <a:off x="1088670" y="2052508"/>
            <a:ext cx="4309902" cy="35274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83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отзыва о текущем состоянии сотрудника и внесение его в базу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40037" y="3822838"/>
            <a:ext cx="2305878" cy="1123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Запрос на оценку текущего состояния сотрудника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687" y="5516216"/>
            <a:ext cx="2305878" cy="1123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 оценки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83495" y="5516216"/>
            <a:ext cx="2305878" cy="1123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Внесения отзыва в </a:t>
            </a:r>
            <a:r>
              <a:rPr lang="ru-RU" dirty="0" err="1" smtClean="0"/>
              <a:t>бд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21" idx="3"/>
            <a:endCxn id="3" idx="1"/>
          </p:cNvCxnSpPr>
          <p:nvPr/>
        </p:nvCxnSpPr>
        <p:spPr>
          <a:xfrm>
            <a:off x="2683565" y="4384399"/>
            <a:ext cx="1256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3"/>
            <a:endCxn id="5" idx="1"/>
          </p:cNvCxnSpPr>
          <p:nvPr/>
        </p:nvCxnSpPr>
        <p:spPr>
          <a:xfrm>
            <a:off x="2683565" y="6077777"/>
            <a:ext cx="10999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</p:cNvCxnSpPr>
          <p:nvPr/>
        </p:nvCxnSpPr>
        <p:spPr>
          <a:xfrm>
            <a:off x="6089373" y="6077777"/>
            <a:ext cx="1106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730526" y="2060505"/>
            <a:ext cx="1600200" cy="1470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9" idx="4"/>
            <a:endCxn id="21" idx="0"/>
          </p:cNvCxnSpPr>
          <p:nvPr/>
        </p:nvCxnSpPr>
        <p:spPr>
          <a:xfrm>
            <a:off x="1530626" y="3531497"/>
            <a:ext cx="0" cy="291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195930" y="5342281"/>
            <a:ext cx="1600200" cy="1470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7687" y="3822838"/>
            <a:ext cx="2305878" cy="1123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пользователя</a:t>
            </a:r>
          </a:p>
        </p:txBody>
      </p:sp>
      <p:cxnSp>
        <p:nvCxnSpPr>
          <p:cNvPr id="22" name="Прямая со стрелкой 21"/>
          <p:cNvCxnSpPr>
            <a:stCxn id="3" idx="2"/>
            <a:endCxn id="4" idx="0"/>
          </p:cNvCxnSpPr>
          <p:nvPr/>
        </p:nvCxnSpPr>
        <p:spPr>
          <a:xfrm flipH="1">
            <a:off x="1530626" y="4945960"/>
            <a:ext cx="3562350" cy="570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0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Рассылка мотивирующих смс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2290" y="3863008"/>
            <a:ext cx="2375453" cy="1053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Получение запроса на мотивацию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290" y="5489712"/>
            <a:ext cx="2375453" cy="1053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пользователя 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3" idx="2"/>
            <a:endCxn id="4" idx="0"/>
          </p:cNvCxnSpPr>
          <p:nvPr/>
        </p:nvCxnSpPr>
        <p:spPr>
          <a:xfrm>
            <a:off x="1630017" y="4916556"/>
            <a:ext cx="0" cy="573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795130" y="1972917"/>
            <a:ext cx="1669774" cy="1441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3" idx="4"/>
            <a:endCxn id="3" idx="0"/>
          </p:cNvCxnSpPr>
          <p:nvPr/>
        </p:nvCxnSpPr>
        <p:spPr>
          <a:xfrm>
            <a:off x="1630017" y="3414091"/>
            <a:ext cx="0" cy="448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9522929" y="5295899"/>
            <a:ext cx="1669774" cy="1441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4" idx="3"/>
            <a:endCxn id="14" idx="1"/>
          </p:cNvCxnSpPr>
          <p:nvPr/>
        </p:nvCxnSpPr>
        <p:spPr>
          <a:xfrm flipV="1">
            <a:off x="2817743" y="5997021"/>
            <a:ext cx="317224" cy="19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125817" y="5470247"/>
            <a:ext cx="2375453" cy="1053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Рассылка 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28" idx="3"/>
            <a:endCxn id="21" idx="2"/>
          </p:cNvCxnSpPr>
          <p:nvPr/>
        </p:nvCxnSpPr>
        <p:spPr>
          <a:xfrm>
            <a:off x="8501270" y="5997021"/>
            <a:ext cx="1021659" cy="19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134967" y="5470247"/>
            <a:ext cx="2375453" cy="1053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Подборка материалов в зависимости от оценки мотивации 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14" idx="3"/>
            <a:endCxn id="28" idx="1"/>
          </p:cNvCxnSpPr>
          <p:nvPr/>
        </p:nvCxnSpPr>
        <p:spPr>
          <a:xfrm>
            <a:off x="5510420" y="5997021"/>
            <a:ext cx="6153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54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Учёт трудовых показателей после мотивации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702" y="3480354"/>
            <a:ext cx="3278672" cy="1282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Определение пользователя</a:t>
            </a:r>
          </a:p>
        </p:txBody>
      </p:sp>
      <p:sp>
        <p:nvSpPr>
          <p:cNvPr id="9" name="Овал 8"/>
          <p:cNvSpPr/>
          <p:nvPr/>
        </p:nvSpPr>
        <p:spPr>
          <a:xfrm>
            <a:off x="1000746" y="2037522"/>
            <a:ext cx="1394583" cy="122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2832" y="4960662"/>
            <a:ext cx="2790412" cy="172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вида деятельности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9" idx="4"/>
            <a:endCxn id="3" idx="0"/>
          </p:cNvCxnSpPr>
          <p:nvPr/>
        </p:nvCxnSpPr>
        <p:spPr>
          <a:xfrm>
            <a:off x="1698038" y="3260035"/>
            <a:ext cx="0" cy="220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  <a:endCxn id="10" idx="0"/>
          </p:cNvCxnSpPr>
          <p:nvPr/>
        </p:nvCxnSpPr>
        <p:spPr>
          <a:xfrm>
            <a:off x="1698038" y="4762501"/>
            <a:ext cx="0" cy="198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682033" y="5198994"/>
            <a:ext cx="2790412" cy="1282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Увеличение количества подходов на +1 в выполняемой деятельности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10" idx="3"/>
            <a:endCxn id="8" idx="1"/>
          </p:cNvCxnSpPr>
          <p:nvPr/>
        </p:nvCxnSpPr>
        <p:spPr>
          <a:xfrm>
            <a:off x="3093244" y="5822053"/>
            <a:ext cx="588789" cy="18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339013" y="5071444"/>
            <a:ext cx="2790412" cy="1282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Внесение в базу данных трудовых показателей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10822368" y="5265256"/>
            <a:ext cx="1277178" cy="894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17" idx="3"/>
            <a:endCxn id="28" idx="2"/>
          </p:cNvCxnSpPr>
          <p:nvPr/>
        </p:nvCxnSpPr>
        <p:spPr>
          <a:xfrm flipV="1">
            <a:off x="10129425" y="5712517"/>
            <a:ext cx="6929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Ромб 20"/>
          <p:cNvSpPr/>
          <p:nvPr/>
        </p:nvSpPr>
        <p:spPr>
          <a:xfrm>
            <a:off x="6241774" y="3515556"/>
            <a:ext cx="2194476" cy="10933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Выполнен ли ещё один подход?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stCxn id="8" idx="3"/>
            <a:endCxn id="21" idx="1"/>
          </p:cNvCxnSpPr>
          <p:nvPr/>
        </p:nvCxnSpPr>
        <p:spPr>
          <a:xfrm flipH="1" flipV="1">
            <a:off x="6241774" y="4062208"/>
            <a:ext cx="230671" cy="1777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1" idx="2"/>
            <a:endCxn id="17" idx="0"/>
          </p:cNvCxnSpPr>
          <p:nvPr/>
        </p:nvCxnSpPr>
        <p:spPr>
          <a:xfrm>
            <a:off x="7339012" y="4608860"/>
            <a:ext cx="1395207" cy="462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1257261">
            <a:off x="7929928" y="452384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920771" y="3165274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081411" y="3619295"/>
            <a:ext cx="1724025" cy="88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+1 подход</a:t>
            </a:r>
            <a:endParaRPr lang="ru-RU" dirty="0"/>
          </a:p>
        </p:txBody>
      </p:sp>
      <p:cxnSp>
        <p:nvCxnSpPr>
          <p:cNvPr id="63" name="Прямая со стрелкой 62"/>
          <p:cNvCxnSpPr>
            <a:stCxn id="60" idx="2"/>
            <a:endCxn id="8" idx="0"/>
          </p:cNvCxnSpPr>
          <p:nvPr/>
        </p:nvCxnSpPr>
        <p:spPr>
          <a:xfrm>
            <a:off x="4943424" y="4505121"/>
            <a:ext cx="133815" cy="693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60" idx="3"/>
          </p:cNvCxnSpPr>
          <p:nvPr/>
        </p:nvCxnSpPr>
        <p:spPr>
          <a:xfrm flipH="1">
            <a:off x="5805436" y="3534606"/>
            <a:ext cx="1533577" cy="527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05999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3403</TotalTime>
  <Words>622</Words>
  <Application>Microsoft Office PowerPoint</Application>
  <PresentationFormat>Произвольный</PresentationFormat>
  <Paragraphs>228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Берлин</vt:lpstr>
      <vt:lpstr>Презентация PowerPoint</vt:lpstr>
      <vt:lpstr>Idef O</vt:lpstr>
      <vt:lpstr>Idef 0 декомпозиция </vt:lpstr>
      <vt:lpstr>Idef O автоматизация</vt:lpstr>
      <vt:lpstr>Idef O дек автоматизации </vt:lpstr>
      <vt:lpstr>Презентация PowerPoint</vt:lpstr>
      <vt:lpstr>Получение отзыва о текущем состоянии сотрудника и внесение его в базу</vt:lpstr>
      <vt:lpstr>Рассылка мотивирующих смс</vt:lpstr>
      <vt:lpstr>Учёт трудовых показателей после мотивации</vt:lpstr>
      <vt:lpstr>Сравнение состояния сотрудника до и после мотивации</vt:lpstr>
      <vt:lpstr>Инфологическая модель данных ЛОГИЧЕСКАЯ МОДЕЛЬ БАЗЫ ДАННЫХ</vt:lpstr>
      <vt:lpstr>ЛОГИЧЕСКАЯ МОДЕЛЬ БАЗЫ ДАННЫХ</vt:lpstr>
      <vt:lpstr>НОРМАТИВНО-СПРАВОЧНАЯ ИНФОРМАЦИЯ</vt:lpstr>
      <vt:lpstr>НОРМАТИВНО-СПРАВОЧНАЯ ИНФОРМАЦИЯ</vt:lpstr>
      <vt:lpstr>НОРМАТИВНО-СПРАВОЧНАЯ ИНФОРМАЦИЯ</vt:lpstr>
      <vt:lpstr>НОРМАТИВНО-СПРАВОЧНАЯ ИНФОРМАЦИЯ</vt:lpstr>
      <vt:lpstr>Пользователь</vt:lpstr>
      <vt:lpstr>Входные данные</vt:lpstr>
      <vt:lpstr>Выходные данные</vt:lpstr>
      <vt:lpstr>Информационные процессы</vt:lpstr>
      <vt:lpstr>Показатели</vt:lpstr>
      <vt:lpstr>Методы расчёта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АДН</dc:creator>
  <cp:lastModifiedBy>543 компьютерный класс</cp:lastModifiedBy>
  <cp:revision>218</cp:revision>
  <dcterms:created xsi:type="dcterms:W3CDTF">2020-05-28T14:36:14Z</dcterms:created>
  <dcterms:modified xsi:type="dcterms:W3CDTF">2022-04-13T08:33:55Z</dcterms:modified>
</cp:coreProperties>
</file>