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slides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df892f53f8c4224" /><Relationship Type="http://schemas.openxmlformats.org/officeDocument/2006/relationships/extended-properties" Target="/docProps/app.xml" Id="Rde232527e0d74d36" /><Relationship Type="http://schemas.openxmlformats.org/officeDocument/2006/relationships/officeDocument" Target="/ppt/presentation.xml" Id="R7652ffe8b5b14c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f340426e6a4a41"/>
  </p:sldMasterIdLst>
  <p:notesMasterIdLst>
    <p:notesMasterId xmlns:r="http://schemas.openxmlformats.org/officeDocument/2006/relationships" r:id="Re9c3f6bcd39e46c4"/>
  </p:notesMasterIdLst>
  <p:sldIdLst>
    <p:sldId xmlns:r="http://schemas.openxmlformats.org/officeDocument/2006/relationships" id="256" r:id="R96eb169ece97452b"/>
    <p:sldId xmlns:r="http://schemas.openxmlformats.org/officeDocument/2006/relationships" id="257" r:id="Ree5865c744c04a7d"/>
    <p:sldId xmlns:r="http://schemas.openxmlformats.org/officeDocument/2006/relationships" id="258" r:id="R76a24745f2d5428d"/>
    <p:sldId xmlns:r="http://schemas.openxmlformats.org/officeDocument/2006/relationships" id="259" r:id="R63cf9355fb374439"/>
    <p:sldId xmlns:r="http://schemas.openxmlformats.org/officeDocument/2006/relationships" id="260" r:id="Rcce0d264209d44fb"/>
    <p:sldId xmlns:r="http://schemas.openxmlformats.org/officeDocument/2006/relationships" id="261" r:id="R7d0ddc8899e34801"/>
    <p:sldId xmlns:r="http://schemas.openxmlformats.org/officeDocument/2006/relationships" id="262" r:id="Rca8b466e46fc493e"/>
    <p:sldId xmlns:r="http://schemas.openxmlformats.org/officeDocument/2006/relationships" id="263" r:id="R5e5fc54eed3e483e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18cfded19844372" /><Relationship Type="http://schemas.openxmlformats.org/officeDocument/2006/relationships/slideMaster" Target="/ppt/slideMasters/slideMaster1.xml" Id="R53f340426e6a4a41" /><Relationship Type="http://schemas.openxmlformats.org/officeDocument/2006/relationships/notesMaster" Target="/ppt/notesMasters/notesMaster1.xml" Id="Re9c3f6bcd39e46c4" /><Relationship Type="http://schemas.openxmlformats.org/officeDocument/2006/relationships/presProps" Target="/ppt/presProps.xml" Id="Rc90ffab47be34983" /><Relationship Type="http://schemas.openxmlformats.org/officeDocument/2006/relationships/tableStyles" Target="/ppt/tableStyles.xml" Id="Reb26b7674a514e20" /><Relationship Type="http://schemas.openxmlformats.org/officeDocument/2006/relationships/slide" Target="/ppt/slides/slide1.xml" Id="R96eb169ece97452b" /><Relationship Type="http://schemas.openxmlformats.org/officeDocument/2006/relationships/slide" Target="/ppt/slides/slide2.xml" Id="Ree5865c744c04a7d" /><Relationship Type="http://schemas.openxmlformats.org/officeDocument/2006/relationships/slide" Target="/ppt/slides/slide3.xml" Id="R76a24745f2d5428d" /><Relationship Type="http://schemas.openxmlformats.org/officeDocument/2006/relationships/slide" Target="/ppt/slides/slide4.xml" Id="R63cf9355fb374439" /><Relationship Type="http://schemas.openxmlformats.org/officeDocument/2006/relationships/slide" Target="/ppt/slides/slide5.xml" Id="Rcce0d264209d44fb" /><Relationship Type="http://schemas.openxmlformats.org/officeDocument/2006/relationships/slide" Target="/ppt/slides/slide6.xml" Id="R7d0ddc8899e34801" /><Relationship Type="http://schemas.openxmlformats.org/officeDocument/2006/relationships/slide" Target="/ppt/slides/slide7.xml" Id="Rca8b466e46fc493e" /><Relationship Type="http://schemas.openxmlformats.org/officeDocument/2006/relationships/slide" Target="/ppt/slides/slide8.xml" Id="R5e5fc54eed3e483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9afdb956d70445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fee7da244874479" /><Relationship Type="http://schemas.openxmlformats.org/officeDocument/2006/relationships/notesMaster" Target="/ppt/notesMasters/notesMaster1.xml" Id="R882897754f0b416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a9966d8da3c4d4b" /><Relationship Type="http://schemas.openxmlformats.org/officeDocument/2006/relationships/notesMaster" Target="/ppt/notesMasters/notesMaster1.xml" Id="R26aee20403b0448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4a62c2eaedb4f85" /><Relationship Type="http://schemas.openxmlformats.org/officeDocument/2006/relationships/notesMaster" Target="/ppt/notesMasters/notesMaster1.xml" Id="Rb784b4a8c3f941f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a9a5aa196a84cb9" /><Relationship Type="http://schemas.openxmlformats.org/officeDocument/2006/relationships/notesMaster" Target="/ppt/notesMasters/notesMaster1.xml" Id="R64e0abe67d614b2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9d33805ad1649c6" /><Relationship Type="http://schemas.openxmlformats.org/officeDocument/2006/relationships/notesMaster" Target="/ppt/notesMasters/notesMaster1.xml" Id="Rbee67a2487bb4b4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5ad6298bf6f4036" /><Relationship Type="http://schemas.openxmlformats.org/officeDocument/2006/relationships/notesMaster" Target="/ppt/notesMasters/notesMaster1.xml" Id="Rfab6046160774df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c60c5619db14b54" /><Relationship Type="http://schemas.openxmlformats.org/officeDocument/2006/relationships/notesMaster" Target="/ppt/notesMasters/notesMaster1.xml" Id="Rd0c01768dbe24fe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f32af1f642a46fc" /><Relationship Type="http://schemas.openxmlformats.org/officeDocument/2006/relationships/notesMaster" Target="/ppt/notesMasters/notesMaster1.xml" Id="R11d0c82833f34b0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Вымышленный демонстрационный проект. Внешние источники и реальные клиентские данные не использовались.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Вымышленный демонстрационный проект. Внешние источники и реальные клиентские данные не использовались.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Вымышленный демонстрационный проект. Внешние источники и реальные клиентские данные не использовались.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Вымышленный демонстрационный проект. Внешние источники и реальные клиентские данные не использовались.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Вымышленный демонстрационный проект. Внешние источники и реальные клиентские данные не использовались.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Вымышленный демонстрационный проект. Внешние источники и реальные клиентские данные не использовались.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Вымышленный демонстрационный проект. Внешние источники и реальные клиентские данные не использовались.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Вымышленный демонстрационный проект. Внешние источники и реальные клиентские данные не использовались.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dd203fe94d4454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dafc3bf2c804507" /><Relationship Type="http://schemas.openxmlformats.org/officeDocument/2006/relationships/slideLayout" Target="/ppt/slideLayouts/slideLayout1.xml" Id="Re3b97442faa0479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b97442faa0479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6c6dc0ea64d35" /><Relationship Type="http://schemas.openxmlformats.org/officeDocument/2006/relationships/notesSlide" Target="/ppt/notesSlides/notesSlide1.xml" Id="R46e95f23484944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248ee6b0847c0" /><Relationship Type="http://schemas.openxmlformats.org/officeDocument/2006/relationships/notesSlide" Target="/ppt/notesSlides/notesSlide2.xml" Id="R70a081b6d1e741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ae820569b4108" /><Relationship Type="http://schemas.openxmlformats.org/officeDocument/2006/relationships/notesSlide" Target="/ppt/notesSlides/notesSlide3.xml" Id="R187f6ee6305841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93c41a1ef40b7" /><Relationship Type="http://schemas.openxmlformats.org/officeDocument/2006/relationships/notesSlide" Target="/ppt/notesSlides/notesSlide4.xml" Id="Ra8899383be7245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64a34168e4c3f" /><Relationship Type="http://schemas.openxmlformats.org/officeDocument/2006/relationships/chart" Target="/ppt/slides/charts/chart1.xml" Id="Rff5ef6483d344eca" /><Relationship Type="http://schemas.openxmlformats.org/officeDocument/2006/relationships/notesSlide" Target="/ppt/notesSlides/notesSlide5.xml" Id="R945cbe61cde846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bab04ede445a3" /><Relationship Type="http://schemas.openxmlformats.org/officeDocument/2006/relationships/notesSlide" Target="/ppt/notesSlides/notesSlide6.xml" Id="Re618a348b77744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5585a5aab47ee" /><Relationship Type="http://schemas.openxmlformats.org/officeDocument/2006/relationships/notesSlide" Target="/ppt/notesSlides/notesSlide7.xml" Id="Rf12bafe122f34796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0b93dd59c461a" /><Relationship Type="http://schemas.openxmlformats.org/officeDocument/2006/relationships/notesSlide" Target="/ppt/notesSlides/notesSlide8.xml" Id="R257a9839b0314104" /></Relationships>
</file>

<file path=ppt/slides/charts/chart1.xml><?xml version="1.0" encoding="utf-8"?>
<c:chartSpace xmlns:c="http://schemas.openxmlformats.org/drawingml/2006/chart">
  <c:lang val="en-US"/>
  <c:chart>
    <c:title>
      <c:tx>
        <c:rich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275" b="1">
                <a:solidFill>
                  <a:srgbClr val="173126"/>
                </a:solidFill>
              </a:rPr>
              <a:t>Состояние растений, модельный сценарий</a:t>
            </a:r>
          </a:p>
        </c:rich>
      </c:tx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1275" b="1">
              <a:solidFill>
                <a:srgbClr val="173126"/>
              </a:solidFill>
            </a:defRPr>
          </a:pPr>
        </a:p>
      </c:txPr>
    </c:title>
    <c:plotArea>
      <c:lineChart>
        <c:grouping val="standard"/>
        <c:ser>
          <c:idx val="0"/>
          <c:order val="0"/>
          <c:tx>
            <c:v>С сервисом</c:v>
          </c:tx>
          <c:spPr>
            <a:ln xmlns:a="http://schemas.openxmlformats.org/drawingml/2006/main" w="38100">
              <a:solidFill>
                <a:srgbClr val="3F7F68"/>
              </a:solidFill>
              <a:prstDash val="solid"/>
            </a:ln>
          </c:spPr>
          <c:marker>
            <c:symbol val="circle"/>
            <c:size val="7"/>
          </c:marker>
          <c:cat>
            <c:strLit>
              <c:ptCount val="4"/>
              <c:pt idx="0">
                <c:v>Старт</c:v>
              </c:pt>
              <c:pt idx="1">
                <c:v>2 мес.</c:v>
              </c:pt>
              <c:pt idx="2">
                <c:v>4 мес.</c:v>
              </c:pt>
              <c:pt idx="3">
                <c:v>6 мес.</c:v>
              </c:pt>
            </c:strLit>
          </c:cat>
          <c:val>
            <c:numLit>
              <c:formatCode>0</c:formatCode>
              <c:ptCount val="4"/>
              <c:pt idx="0">
                <c:v>78</c:v>
              </c:pt>
              <c:pt idx="1">
                <c:v>84</c:v>
              </c:pt>
              <c:pt idx="2">
                <c:v>90</c:v>
              </c:pt>
              <c:pt idx="3">
                <c:v>94</c:v>
              </c:pt>
            </c:numLit>
          </c:val>
        </c:ser>
        <c:ser>
          <c:idx val="1"/>
          <c:order val="1"/>
          <c:tx>
            <c:v>Без системного ухода</c:v>
          </c:tx>
          <c:spPr>
            <a:ln xmlns:a="http://schemas.openxmlformats.org/drawingml/2006/main" w="28575">
              <a:solidFill>
                <a:srgbClr val="E8A06B"/>
              </a:solidFill>
              <a:prstDash val="solid"/>
            </a:ln>
          </c:spPr>
          <c:marker>
            <c:symbol val="circle"/>
            <c:size val="6"/>
          </c:marker>
          <c:cat>
            <c:strLit>
              <c:ptCount val="4"/>
              <c:pt idx="0">
                <c:v>Старт</c:v>
              </c:pt>
              <c:pt idx="1">
                <c:v>2 мес.</c:v>
              </c:pt>
              <c:pt idx="2">
                <c:v>4 мес.</c:v>
              </c:pt>
              <c:pt idx="3">
                <c:v>6 мес.</c:v>
              </c:pt>
            </c:strLit>
          </c:cat>
          <c:val>
            <c:numLit>
              <c:formatCode>0</c:formatCode>
              <c:ptCount val="4"/>
              <c:pt idx="0">
                <c:v>78</c:v>
              </c:pt>
              <c:pt idx="1">
                <c:v>71</c:v>
              </c:pt>
              <c:pt idx="2">
                <c:v>63</c:v>
              </c:pt>
              <c:pt idx="3">
                <c:v>58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825">
                  <a:solidFill>
                    <a:srgbClr val="173126"/>
                  </a:solidFill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CDD6CF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8756D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100"/>
          <c:min val="50"/>
        </c:scaling>
        <c:delete val="0"/>
        <c:axPos val="l"/>
        <c:majorGridlines>
          <c:spPr>
            <a:ln xmlns:a="http://schemas.openxmlformats.org/drawingml/2006/main" w="9525">
              <a:solidFill>
                <a:srgbClr val="CDD6CF"/>
              </a:solidFill>
              <a:prstDash val="solid"/>
            </a:ln>
          </c:spPr>
        </c:majorGridlines>
        <c:numFmt formatCode="0"/>
        <c:majorTickMark val="none"/>
        <c:minorTickMark val="none"/>
        <c:spPr>
          <a:ln xmlns:a="http://schemas.openxmlformats.org/drawingml/2006/main" w="0">
            <a:solidFill>
              <a:srgbClr val="F5F6F1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68756D"/>
                </a:solidFill>
              </a:defRPr>
            </a:pPr>
          </a:p>
        </c:txPr>
        <c:crossAx val="48650112"/>
        <c:crossBetween val="between"/>
        <c:majorUnit val="10"/>
      </c:valAx>
      <c:spPr>
        <a:noFill xmlns:a="http://schemas.openxmlformats.org/drawingml/2006/main"/>
        <a:ln xmlns:a="http://schemas.openxmlformats.org/drawingml/2006/main" w="0">
          <a:solidFill>
            <a:srgbClr val="F5F6F1"/>
          </a:solidFill>
          <a:prstDash val="solid"/>
        </a:ln>
      </c:spPr>
    </c:plotArea>
    <c:legend>
      <c:legendPos val="b"/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900">
              <a:solidFill>
                <a:srgbClr val="68756D"/>
              </a:solidFill>
            </a:defRPr>
          </a:pPr>
        </a:p>
      </c:txPr>
    </c:legend>
    <c:plotVisOnly val="1"/>
  </c:chart>
  <c:spPr>
    <a:solidFill xmlns:a="http://schemas.openxmlformats.org/drawingml/2006/main">
      <a:srgbClr val="F5F6F1"/>
    </a:solidFill>
    <a:ln xmlns:a="http://schemas.openxmlformats.org/drawingml/2006/main" w="0">
      <a:solidFill>
        <a:srgbClr val="F5F6F1"/>
      </a:solidFill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5F6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cover-side-field">
            <a:extLst xmlns:a="http://schemas.openxmlformats.org/drawingml/2006/main">
              <a:ext uri="{FF2B5EF4-FFF2-40B4-BE49-F238E27FC236}">
                <a16:creationId xmlns:a16="http://schemas.microsoft.com/office/drawing/2014/main" id="{687FABA1-75AC-4862-8A85-9B3164E5D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0"/>
            <a:ext cx="24955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45744"/>
          </a:solidFill>
          <a:ln xmlns:a="http://schemas.openxmlformats.org/drawingml/2006/main" w="0">
            <a:solidFill>
              <a:srgbClr val="245744"/>
            </a:solidFill>
            <a:prstDash val="solid"/>
          </a:ln>
        </p:spPr>
      </p:sp>
      <p:sp>
        <p:nvSpPr>
          <p:cNvPr id="2" name="cover-kicker">
            <a:extLst xmlns:a="http://schemas.openxmlformats.org/drawingml/2006/main">
              <a:ext uri="{FF2B5EF4-FFF2-40B4-BE49-F238E27FC236}">
                <a16:creationId xmlns:a16="http://schemas.microsoft.com/office/drawing/2014/main" id="{D2863714-EEED-4431-84CE-8F8ECC90E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0050"/>
            <a:ext cx="619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 i="0">
                <a:solidFill>
                  <a:srgbClr val="3F7F68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3F7F68"/>
                </a:solidFill>
                <a:latin typeface="Arial"/>
                <a:ea typeface="Arial"/>
                <a:cs typeface="Arial"/>
              </a:rPr>
              <a:t>ЛИСТВА / ОЗЕЛЕНЕНИЕ ДЛЯ БИЗНЕСА</a:t>
            </a:r>
          </a:p>
        </p:txBody>
      </p:sp>
      <p:sp>
        <p:nvSpPr>
          <p:cNvPr id="3" name="cover-title">
            <a:extLst xmlns:a="http://schemas.openxmlformats.org/drawingml/2006/main">
              <a:ext uri="{FF2B5EF4-FFF2-40B4-BE49-F238E27FC236}">
                <a16:creationId xmlns:a16="http://schemas.microsoft.com/office/drawing/2014/main" id="{8B7AA832-C220-4275-B55E-597DA4166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95450"/>
            <a:ext cx="8286750" cy="2667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5100" b="1" i="0">
                <a:solidFill>
                  <a:srgbClr val="173126"/>
                </a:solidFill>
                <a:latin typeface="Arial"/>
                <a:ea typeface="Arial"/>
                <a:cs typeface="Arial"/>
              </a:defRPr>
            </a:pPr>
            <a:r>
              <a:rPr sz="5100" b="1" i="0">
                <a:solidFill>
                  <a:srgbClr val="173126"/>
                </a:solidFill>
                <a:latin typeface="Arial"/>
                <a:ea typeface="Arial"/>
                <a:cs typeface="Arial"/>
              </a:rPr>
              <a:t>Растения,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5100" b="1" i="0">
                <a:solidFill>
                  <a:srgbClr val="173126"/>
                </a:solidFill>
                <a:latin typeface="Arial"/>
                <a:ea typeface="Arial"/>
                <a:cs typeface="Arial"/>
              </a:defRPr>
            </a:pPr>
            <a:r>
              <a:rPr sz="5100" b="1" i="0">
                <a:solidFill>
                  <a:srgbClr val="173126"/>
                </a:solidFill>
                <a:latin typeface="Arial"/>
                <a:ea typeface="Arial"/>
                <a:cs typeface="Arial"/>
              </a:rPr>
              <a:t>которые работают</a:t>
            </a:r>
          </a:p>
          <a:p xmlns:a="http://schemas.openxmlformats.org/drawingml/2006/main">
            <a:pPr algn="l">
              <a:lnSpc>
                <a:spcPct val="90000"/>
              </a:lnSpc>
              <a:buNone/>
              <a:defRPr sz="5100" b="1" i="0">
                <a:solidFill>
                  <a:srgbClr val="173126"/>
                </a:solidFill>
                <a:latin typeface="Arial"/>
                <a:ea typeface="Arial"/>
                <a:cs typeface="Arial"/>
              </a:defRPr>
            </a:pPr>
            <a:r>
              <a:rPr sz="5100" b="1" i="0">
                <a:solidFill>
                  <a:srgbClr val="173126"/>
                </a:solidFill>
                <a:latin typeface="Arial"/>
                <a:ea typeface="Arial"/>
                <a:cs typeface="Arial"/>
              </a:rPr>
              <a:t>на атмосферу</a:t>
            </a:r>
          </a:p>
        </p:txBody>
      </p:sp>
      <p:sp>
        <p:nvSpPr>
          <p:cNvPr id="4" name="cover-subtitle">
            <a:extLst xmlns:a="http://schemas.openxmlformats.org/drawingml/2006/main">
              <a:ext uri="{FF2B5EF4-FFF2-40B4-BE49-F238E27FC236}">
                <a16:creationId xmlns:a16="http://schemas.microsoft.com/office/drawing/2014/main" id="{3FB6ED74-5B3A-4AA3-929C-9495224BF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857750"/>
            <a:ext cx="7429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0" i="0">
                <a:solidFill>
                  <a:srgbClr val="68756D"/>
                </a:solidFill>
                <a:latin typeface="Arial"/>
                <a:ea typeface="Arial"/>
                <a:cs typeface="Arial"/>
              </a:defRPr>
            </a:pPr>
            <a:r>
              <a:rPr sz="1875" b="0" i="0">
                <a:solidFill>
                  <a:srgbClr val="68756D"/>
                </a:solidFill>
                <a:latin typeface="Arial"/>
                <a:ea typeface="Arial"/>
                <a:cs typeface="Arial"/>
              </a:rPr>
              <a:t>Проектирование, поставка и регулярный уход — одним понятным сервисом.</a:t>
            </a:r>
          </a:p>
        </p:txBody>
      </p:sp>
      <p:sp>
        <p:nvSpPr>
          <p:cNvPr id="5" name="cover-side-word">
            <a:extLst xmlns:a="http://schemas.openxmlformats.org/drawingml/2006/main">
              <a:ext uri="{FF2B5EF4-FFF2-40B4-BE49-F238E27FC236}">
                <a16:creationId xmlns:a16="http://schemas.microsoft.com/office/drawing/2014/main" id="{70342CD6-017A-462A-8FC7-AD1CA6DB5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29825" y="2438400"/>
            <a:ext cx="185737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5000"/>
              </a:lnSpc>
              <a:buNone/>
              <a:defRPr sz="33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3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ЖИВО</a:t>
            </a:r>
          </a:p>
        </p:txBody>
      </p:sp>
      <p:sp>
        <p:nvSpPr>
          <p:cNvPr id="6" name="cover-side-copy">
            <a:extLst xmlns:a="http://schemas.openxmlformats.org/drawingml/2006/main">
              <a:ext uri="{FF2B5EF4-FFF2-40B4-BE49-F238E27FC236}">
                <a16:creationId xmlns:a16="http://schemas.microsoft.com/office/drawing/2014/main" id="{65E277A2-3E5B-466F-B3A6-EC268E573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15550" y="3276600"/>
            <a:ext cx="165735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35000"/>
              </a:lnSpc>
              <a:buNone/>
              <a:defRPr sz="1650" b="0" i="0">
                <a:solidFill>
                  <a:srgbClr val="DCE9E2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DCE9E2"/>
                </a:solidFill>
                <a:latin typeface="Arial"/>
                <a:ea typeface="Arial"/>
                <a:cs typeface="Arial"/>
              </a:rPr>
              <a:t>Офисы</a:t>
            </a:r>
          </a:p>
          <a:p xmlns:a="http://schemas.openxmlformats.org/drawingml/2006/main">
            <a:pPr algn="ctr">
              <a:lnSpc>
                <a:spcPct val="135000"/>
              </a:lnSpc>
              <a:buNone/>
              <a:defRPr sz="1650" b="0" i="0">
                <a:solidFill>
                  <a:srgbClr val="DCE9E2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DCE9E2"/>
                </a:solidFill>
                <a:latin typeface="Arial"/>
                <a:ea typeface="Arial"/>
                <a:cs typeface="Arial"/>
              </a:rPr>
              <a:t>Кафе</a:t>
            </a:r>
          </a:p>
          <a:p xmlns:a="http://schemas.openxmlformats.org/drawingml/2006/main">
            <a:pPr algn="ctr">
              <a:lnSpc>
                <a:spcPct val="135000"/>
              </a:lnSpc>
              <a:buNone/>
              <a:defRPr sz="1650" b="0" i="0">
                <a:solidFill>
                  <a:srgbClr val="DCE9E2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DCE9E2"/>
                </a:solidFill>
                <a:latin typeface="Arial"/>
                <a:ea typeface="Arial"/>
                <a:cs typeface="Arial"/>
              </a:rPr>
              <a:t>Коворкинги</a:t>
            </a:r>
          </a:p>
        </p:txBody>
      </p:sp>
      <p:sp>
        <p:nvSpPr>
          <p:cNvPr id="7" name="cover-disclaimer">
            <a:extLst xmlns:a="http://schemas.openxmlformats.org/drawingml/2006/main">
              <a:ext uri="{FF2B5EF4-FFF2-40B4-BE49-F238E27FC236}">
                <a16:creationId xmlns:a16="http://schemas.microsoft.com/office/drawing/2014/main" id="{72BB8D00-BFDF-4AAA-89B7-82D3DF3E5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238875"/>
            <a:ext cx="628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0" i="0">
                <a:solidFill>
                  <a:srgbClr val="68756D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8756D"/>
                </a:solidFill>
                <a:latin typeface="Arial"/>
                <a:ea typeface="Arial"/>
                <a:cs typeface="Arial"/>
              </a:rPr>
              <a:t>Коммерческая презентация • демонстрационный концепт</a:t>
            </a:r>
          </a:p>
        </p:txBody>
      </p:sp>
    </p:spTree>
    <p:extLst>
      <p:ext uri="{BB962C8B-B14F-4D97-AF65-F5344CB8AC3E}">
        <p14:creationId xmlns:p14="http://schemas.microsoft.com/office/powerpoint/2010/main" val="116803062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5F6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slide-title-2">
            <a:extLst xmlns:a="http://schemas.openxmlformats.org/drawingml/2006/main">
              <a:ext uri="{FF2B5EF4-FFF2-40B4-BE49-F238E27FC236}">
                <a16:creationId xmlns:a16="http://schemas.microsoft.com/office/drawing/2014/main" id="{D58BF0FF-84A7-49D2-83FA-D543D375A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108204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173126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173126"/>
                </a:solidFill>
                <a:latin typeface="Arial"/>
                <a:ea typeface="Arial"/>
                <a:cs typeface="Arial"/>
              </a:rPr>
              <a:t>Растения улучшают пространство, но уход часто становится ничьей задачей</a:t>
            </a:r>
          </a:p>
        </p:txBody>
      </p:sp>
      <p:sp>
        <p:nvSpPr>
          <p:cNvPr id="2" name="problem-intro">
            <a:extLst xmlns:a="http://schemas.openxmlformats.org/drawingml/2006/main">
              <a:ext uri="{FF2B5EF4-FFF2-40B4-BE49-F238E27FC236}">
                <a16:creationId xmlns:a16="http://schemas.microsoft.com/office/drawing/2014/main" id="{DE021EB1-B5F7-4BA0-AE75-88B618C8B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457325"/>
            <a:ext cx="8763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650" b="0" i="0">
                <a:solidFill>
                  <a:srgbClr val="68756D"/>
                </a:solidFill>
                <a:latin typeface="Arial"/>
                <a:ea typeface="Arial"/>
                <a:cs typeface="Arial"/>
              </a:defRPr>
            </a:pPr>
            <a:r>
              <a:rPr sz="1650" b="0" i="0">
                <a:solidFill>
                  <a:srgbClr val="68756D"/>
                </a:solidFill>
                <a:latin typeface="Arial"/>
                <a:ea typeface="Arial"/>
                <a:cs typeface="Arial"/>
              </a:rPr>
              <a:t>Красивый старт быстро теряет эффект, если закупка, полив и замена распределены между случайными людьми.</a:t>
            </a:r>
          </a:p>
        </p:txBody>
      </p:sp>
      <p:sp>
        <p:nvSpPr>
          <p:cNvPr id="3" name="problem-panel-1">
            <a:extLst xmlns:a="http://schemas.openxmlformats.org/drawingml/2006/main">
              <a:ext uri="{FF2B5EF4-FFF2-40B4-BE49-F238E27FC236}">
                <a16:creationId xmlns:a16="http://schemas.microsoft.com/office/drawing/2014/main" id="{0B0026CE-C07F-4E70-B821-4C8C9EFB9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95575"/>
            <a:ext cx="3543300" cy="2895600"/>
          </a:xfrm>
          <a:prstGeom xmlns:a="http://schemas.openxmlformats.org/drawingml/2006/main" prst="roundRect">
            <a:avLst>
              <a:gd name="adj" fmla="val 263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DD6CF"/>
            </a:solidFill>
            <a:prstDash val="solid"/>
          </a:ln>
        </p:spPr>
      </p:sp>
      <p:sp>
        <p:nvSpPr>
          <p:cNvPr id="4" name="problem-num-1">
            <a:extLst xmlns:a="http://schemas.openxmlformats.org/drawingml/2006/main">
              <a:ext uri="{FF2B5EF4-FFF2-40B4-BE49-F238E27FC236}">
                <a16:creationId xmlns:a16="http://schemas.microsoft.com/office/drawing/2014/main" id="{467DC29A-5CAA-4D8A-82D5-A492FC149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914650"/>
            <a:ext cx="76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325" b="1" i="0">
                <a:solidFill>
                  <a:srgbClr val="3F7F68"/>
                </a:solidFill>
                <a:latin typeface="Arial"/>
                <a:ea typeface="Arial"/>
                <a:cs typeface="Arial"/>
              </a:defRPr>
            </a:pPr>
            <a:r>
              <a:rPr sz="2325" b="1" i="0">
                <a:solidFill>
                  <a:srgbClr val="3F7F68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5" name="problem-title-1">
            <a:extLst xmlns:a="http://schemas.openxmlformats.org/drawingml/2006/main">
              <a:ext uri="{FF2B5EF4-FFF2-40B4-BE49-F238E27FC236}">
                <a16:creationId xmlns:a16="http://schemas.microsoft.com/office/drawing/2014/main" id="{7A441C4F-FEF6-46E8-BFC9-FC4844BC2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38550"/>
            <a:ext cx="2952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173126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173126"/>
                </a:solidFill>
                <a:latin typeface="Arial"/>
                <a:ea typeface="Arial"/>
                <a:cs typeface="Arial"/>
              </a:rPr>
              <a:t>Случайная закупка</a:t>
            </a:r>
          </a:p>
        </p:txBody>
      </p:sp>
      <p:sp>
        <p:nvSpPr>
          <p:cNvPr id="6" name="problem-body-1">
            <a:extLst xmlns:a="http://schemas.openxmlformats.org/drawingml/2006/main">
              <a:ext uri="{FF2B5EF4-FFF2-40B4-BE49-F238E27FC236}">
                <a16:creationId xmlns:a16="http://schemas.microsoft.com/office/drawing/2014/main" id="{BE6A8EFE-3C9D-4649-B6D3-E6D77177D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24350"/>
            <a:ext cx="29527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350" b="0" i="0">
                <a:solidFill>
                  <a:srgbClr val="68756D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68756D"/>
                </a:solidFill>
                <a:latin typeface="Arial"/>
                <a:ea typeface="Arial"/>
                <a:cs typeface="Arial"/>
              </a:rPr>
              <a:t>Растения выбирают по виду, а не по свету, климату и режиму помещения.</a:t>
            </a:r>
          </a:p>
        </p:txBody>
      </p:sp>
      <p:sp>
        <p:nvSpPr>
          <p:cNvPr id="7" name="problem-panel-2">
            <a:extLst xmlns:a="http://schemas.openxmlformats.org/drawingml/2006/main">
              <a:ext uri="{FF2B5EF4-FFF2-40B4-BE49-F238E27FC236}">
                <a16:creationId xmlns:a16="http://schemas.microsoft.com/office/drawing/2014/main" id="{C1E1CCE5-BCEA-4A3D-BBD6-EED337E93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695575"/>
            <a:ext cx="3543300" cy="2895600"/>
          </a:xfrm>
          <a:prstGeom xmlns:a="http://schemas.openxmlformats.org/drawingml/2006/main" prst="roundRect">
            <a:avLst>
              <a:gd name="adj" fmla="val 2632"/>
            </a:avLst>
          </a:prstGeom>
          <a:solidFill xmlns:a="http://schemas.openxmlformats.org/drawingml/2006/main">
            <a:srgbClr val="DDE9E1"/>
          </a:solidFill>
          <a:ln xmlns:a="http://schemas.openxmlformats.org/drawingml/2006/main" w="9525">
            <a:solidFill>
              <a:srgbClr val="CDD6CF"/>
            </a:solidFill>
            <a:prstDash val="solid"/>
          </a:ln>
        </p:spPr>
      </p:sp>
      <p:sp>
        <p:nvSpPr>
          <p:cNvPr id="8" name="problem-num-2">
            <a:extLst xmlns:a="http://schemas.openxmlformats.org/drawingml/2006/main">
              <a:ext uri="{FF2B5EF4-FFF2-40B4-BE49-F238E27FC236}">
                <a16:creationId xmlns:a16="http://schemas.microsoft.com/office/drawing/2014/main" id="{CE18B625-FF8C-4F6B-A014-6822F98D0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914650"/>
            <a:ext cx="76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325" b="1" i="0">
                <a:solidFill>
                  <a:srgbClr val="245744"/>
                </a:solidFill>
                <a:latin typeface="Arial"/>
                <a:ea typeface="Arial"/>
                <a:cs typeface="Arial"/>
              </a:defRPr>
            </a:pPr>
            <a:r>
              <a:rPr sz="2325" b="1" i="0">
                <a:solidFill>
                  <a:srgbClr val="245744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9" name="problem-title-2">
            <a:extLst xmlns:a="http://schemas.openxmlformats.org/drawingml/2006/main">
              <a:ext uri="{FF2B5EF4-FFF2-40B4-BE49-F238E27FC236}">
                <a16:creationId xmlns:a16="http://schemas.microsoft.com/office/drawing/2014/main" id="{E2D98146-29EA-4E56-98E4-4FD58E526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638550"/>
            <a:ext cx="2952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173126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173126"/>
                </a:solidFill>
                <a:latin typeface="Arial"/>
                <a:ea typeface="Arial"/>
                <a:cs typeface="Arial"/>
              </a:rPr>
              <a:t>Нет ответственного</a:t>
            </a:r>
          </a:p>
        </p:txBody>
      </p:sp>
      <p:sp>
        <p:nvSpPr>
          <p:cNvPr id="10" name="problem-body-2">
            <a:extLst xmlns:a="http://schemas.openxmlformats.org/drawingml/2006/main">
              <a:ext uri="{FF2B5EF4-FFF2-40B4-BE49-F238E27FC236}">
                <a16:creationId xmlns:a16="http://schemas.microsoft.com/office/drawing/2014/main" id="{E8558212-3CDF-4E62-980E-D3E52D712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4324350"/>
            <a:ext cx="29527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350" b="0" i="0">
                <a:solidFill>
                  <a:srgbClr val="68756D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68756D"/>
                </a:solidFill>
                <a:latin typeface="Arial"/>
                <a:ea typeface="Arial"/>
                <a:cs typeface="Arial"/>
              </a:rPr>
              <a:t>Полив и пересадка зависят от свободного времени администратора или офиса.</a:t>
            </a:r>
          </a:p>
        </p:txBody>
      </p:sp>
      <p:sp>
        <p:nvSpPr>
          <p:cNvPr id="11" name="problem-panel-3">
            <a:extLst xmlns:a="http://schemas.openxmlformats.org/drawingml/2006/main">
              <a:ext uri="{FF2B5EF4-FFF2-40B4-BE49-F238E27FC236}">
                <a16:creationId xmlns:a16="http://schemas.microsoft.com/office/drawing/2014/main" id="{E7B04C75-BBD6-418B-8477-E684C6488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695575"/>
            <a:ext cx="3543300" cy="2895600"/>
          </a:xfrm>
          <a:prstGeom xmlns:a="http://schemas.openxmlformats.org/drawingml/2006/main" prst="roundRect">
            <a:avLst>
              <a:gd name="adj" fmla="val 263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DD6CF"/>
            </a:solidFill>
            <a:prstDash val="solid"/>
          </a:ln>
        </p:spPr>
      </p:sp>
      <p:sp>
        <p:nvSpPr>
          <p:cNvPr id="12" name="problem-num-3">
            <a:extLst xmlns:a="http://schemas.openxmlformats.org/drawingml/2006/main">
              <a:ext uri="{FF2B5EF4-FFF2-40B4-BE49-F238E27FC236}">
                <a16:creationId xmlns:a16="http://schemas.microsoft.com/office/drawing/2014/main" id="{5831F587-5C2E-4280-BD88-4F7F72C91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914650"/>
            <a:ext cx="762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325" b="1" i="0">
                <a:solidFill>
                  <a:srgbClr val="3F7F68"/>
                </a:solidFill>
                <a:latin typeface="Arial"/>
                <a:ea typeface="Arial"/>
                <a:cs typeface="Arial"/>
              </a:defRPr>
            </a:pPr>
            <a:r>
              <a:rPr sz="2325" b="1" i="0">
                <a:solidFill>
                  <a:srgbClr val="3F7F68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problem-title-3">
            <a:extLst xmlns:a="http://schemas.openxmlformats.org/drawingml/2006/main">
              <a:ext uri="{FF2B5EF4-FFF2-40B4-BE49-F238E27FC236}">
                <a16:creationId xmlns:a16="http://schemas.microsoft.com/office/drawing/2014/main" id="{0775528C-8586-4D5C-8AD7-2CF656B38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638550"/>
            <a:ext cx="2952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875" b="1" i="0">
                <a:solidFill>
                  <a:srgbClr val="173126"/>
                </a:solidFill>
                <a:latin typeface="Arial"/>
                <a:ea typeface="Arial"/>
                <a:cs typeface="Arial"/>
              </a:defRPr>
            </a:pPr>
            <a:r>
              <a:rPr sz="1875" b="1" i="0">
                <a:solidFill>
                  <a:srgbClr val="173126"/>
                </a:solidFill>
                <a:latin typeface="Arial"/>
                <a:ea typeface="Arial"/>
                <a:cs typeface="Arial"/>
              </a:rPr>
              <a:t>Вид портится</a:t>
            </a:r>
          </a:p>
        </p:txBody>
      </p:sp>
      <p:sp>
        <p:nvSpPr>
          <p:cNvPr id="14" name="problem-body-3">
            <a:extLst xmlns:a="http://schemas.openxmlformats.org/drawingml/2006/main">
              <a:ext uri="{FF2B5EF4-FFF2-40B4-BE49-F238E27FC236}">
                <a16:creationId xmlns:a16="http://schemas.microsoft.com/office/drawing/2014/main" id="{8A62EC54-720C-4C39-A367-F87EF9109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324350"/>
            <a:ext cx="29527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350" b="0" i="0">
                <a:solidFill>
                  <a:srgbClr val="68756D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68756D"/>
                </a:solidFill>
                <a:latin typeface="Arial"/>
                <a:ea typeface="Arial"/>
                <a:cs typeface="Arial"/>
              </a:rPr>
              <a:t>Сухие листья и пустые кашпо становятся заметнее, чем исходное озеленение.</a:t>
            </a:r>
          </a:p>
        </p:txBody>
      </p:sp>
      <p:sp>
        <p:nvSpPr>
          <p:cNvPr id="15" name="footer-note-2">
            <a:extLst xmlns:a="http://schemas.openxmlformats.org/drawingml/2006/main">
              <a:ext uri="{FF2B5EF4-FFF2-40B4-BE49-F238E27FC236}">
                <a16:creationId xmlns:a16="http://schemas.microsoft.com/office/drawing/2014/main" id="{914CA41D-9E89-472D-9396-266CFBC18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72225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68756D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68756D"/>
                </a:solidFill>
                <a:latin typeface="Arial"/>
                <a:ea typeface="Arial"/>
                <a:cs typeface="Arial"/>
              </a:rPr>
              <a:t>ДЕМОНСТРАЦИОННЫЙ КОНЦЕПТ • ВСЕ ДАННЫЕ ВЫМЫШЛЕНЫ</a:t>
            </a:r>
          </a:p>
        </p:txBody>
      </p:sp>
      <p:sp>
        <p:nvSpPr>
          <p:cNvPr id="16" name="footer-page-2">
            <a:extLst xmlns:a="http://schemas.openxmlformats.org/drawingml/2006/main">
              <a:ext uri="{FF2B5EF4-FFF2-40B4-BE49-F238E27FC236}">
                <a16:creationId xmlns:a16="http://schemas.microsoft.com/office/drawing/2014/main" id="{B4018C9B-8222-4C6C-A548-30DAF2CFF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334125"/>
            <a:ext cx="66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 i="0">
                <a:solidFill>
                  <a:srgbClr val="68756D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8756D"/>
                </a:solidFill>
                <a:latin typeface="Arial"/>
                <a:ea typeface="Arial"/>
                <a:cs typeface="Arial"/>
              </a:rPr>
              <a:t>02 / 08</a:t>
            </a:r>
          </a:p>
        </p:txBody>
      </p:sp>
    </p:spTree>
    <p:extLst>
      <p:ext uri="{BB962C8B-B14F-4D97-AF65-F5344CB8AC3E}">
        <p14:creationId xmlns:p14="http://schemas.microsoft.com/office/powerpoint/2010/main" val="207206882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5F6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slide-title-3">
            <a:extLst xmlns:a="http://schemas.openxmlformats.org/drawingml/2006/main">
              <a:ext uri="{FF2B5EF4-FFF2-40B4-BE49-F238E27FC236}">
                <a16:creationId xmlns:a16="http://schemas.microsoft.com/office/drawing/2014/main" id="{98E8FD41-7C81-4C89-A63F-EFB69539B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108204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173126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173126"/>
                </a:solidFill>
                <a:latin typeface="Arial"/>
                <a:ea typeface="Arial"/>
                <a:cs typeface="Arial"/>
              </a:rPr>
              <a:t>Листва берет на себя весь цикл — от схемы до регулярного ухода</a:t>
            </a:r>
          </a:p>
        </p:txBody>
      </p:sp>
      <p:sp>
        <p:nvSpPr>
          <p:cNvPr id="2" name="service-num-1">
            <a:extLst xmlns:a="http://schemas.openxmlformats.org/drawingml/2006/main">
              <a:ext uri="{FF2B5EF4-FFF2-40B4-BE49-F238E27FC236}">
                <a16:creationId xmlns:a16="http://schemas.microsoft.com/office/drawing/2014/main" id="{9AA707FB-2B67-42B5-A7B0-70182D3D4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133600"/>
            <a:ext cx="952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28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4650" b="1" i="0">
                <a:solidFill>
                  <a:srgbClr val="3F7F68"/>
                </a:solidFill>
                <a:latin typeface="Arial"/>
                <a:ea typeface="Arial"/>
                <a:cs typeface="Arial"/>
              </a:defRPr>
            </a:pPr>
            <a:r>
              <a:rPr sz="4650" b="1" i="0">
                <a:solidFill>
                  <a:srgbClr val="3F7F68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3" name="service-rule-1">
            <a:extLst xmlns:a="http://schemas.openxmlformats.org/drawingml/2006/main">
              <a:ext uri="{FF2B5EF4-FFF2-40B4-BE49-F238E27FC236}">
                <a16:creationId xmlns:a16="http://schemas.microsoft.com/office/drawing/2014/main" id="{CD3C0F6F-CA21-41F2-8FA3-162BA0F1C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57525"/>
            <a:ext cx="339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F68"/>
          </a:solidFill>
          <a:ln xmlns:a="http://schemas.openxmlformats.org/drawingml/2006/main" w="0">
            <a:solidFill>
              <a:srgbClr val="3F7F68"/>
            </a:solidFill>
            <a:prstDash val="solid"/>
          </a:ln>
        </p:spPr>
      </p:sp>
      <p:sp>
        <p:nvSpPr>
          <p:cNvPr id="4" name="service-title-1">
            <a:extLst xmlns:a="http://schemas.openxmlformats.org/drawingml/2006/main">
              <a:ext uri="{FF2B5EF4-FFF2-40B4-BE49-F238E27FC236}">
                <a16:creationId xmlns:a16="http://schemas.microsoft.com/office/drawing/2014/main" id="{65A4DDB6-36FC-4738-8334-C27F68771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448050"/>
            <a:ext cx="339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 i="0">
                <a:solidFill>
                  <a:srgbClr val="173126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173126"/>
                </a:solidFill>
                <a:latin typeface="Arial"/>
                <a:ea typeface="Arial"/>
                <a:cs typeface="Arial"/>
              </a:rPr>
              <a:t>Проект</a:t>
            </a:r>
          </a:p>
        </p:txBody>
      </p:sp>
      <p:sp>
        <p:nvSpPr>
          <p:cNvPr id="5" name="service-body-1">
            <a:extLst xmlns:a="http://schemas.openxmlformats.org/drawingml/2006/main">
              <a:ext uri="{FF2B5EF4-FFF2-40B4-BE49-F238E27FC236}">
                <a16:creationId xmlns:a16="http://schemas.microsoft.com/office/drawing/2014/main" id="{B1A3B839-3E85-4CC2-A458-3BA98E8EA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152900"/>
            <a:ext cx="3333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7000"/>
              </a:lnSpc>
              <a:buNone/>
              <a:defRPr sz="1425" b="0" i="0">
                <a:solidFill>
                  <a:srgbClr val="68756D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68756D"/>
                </a:solidFill>
                <a:latin typeface="Arial"/>
                <a:ea typeface="Arial"/>
                <a:cs typeface="Arial"/>
              </a:rPr>
              <a:t>Выезд, замеры, карта света и подбор растений под реальный режим пространства.</a:t>
            </a:r>
          </a:p>
        </p:txBody>
      </p:sp>
      <p:sp>
        <p:nvSpPr>
          <p:cNvPr id="6" name="service-num-2">
            <a:extLst xmlns:a="http://schemas.openxmlformats.org/drawingml/2006/main">
              <a:ext uri="{FF2B5EF4-FFF2-40B4-BE49-F238E27FC236}">
                <a16:creationId xmlns:a16="http://schemas.microsoft.com/office/drawing/2014/main" id="{3B53083E-D384-45BD-B3FC-2E54CFDCA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133600"/>
            <a:ext cx="952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28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4650" b="1" i="0">
                <a:solidFill>
                  <a:srgbClr val="E8A06B"/>
                </a:solidFill>
                <a:latin typeface="Arial"/>
                <a:ea typeface="Arial"/>
                <a:cs typeface="Arial"/>
              </a:defRPr>
            </a:pPr>
            <a:r>
              <a:rPr sz="4650" b="1" i="0">
                <a:solidFill>
                  <a:srgbClr val="E8A06B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7" name="service-rule-2">
            <a:extLst xmlns:a="http://schemas.openxmlformats.org/drawingml/2006/main">
              <a:ext uri="{FF2B5EF4-FFF2-40B4-BE49-F238E27FC236}">
                <a16:creationId xmlns:a16="http://schemas.microsoft.com/office/drawing/2014/main" id="{22D7EEFF-964E-46DF-B542-C93A3C4F2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057525"/>
            <a:ext cx="339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A06B"/>
          </a:solidFill>
          <a:ln xmlns:a="http://schemas.openxmlformats.org/drawingml/2006/main" w="0">
            <a:solidFill>
              <a:srgbClr val="E8A06B"/>
            </a:solidFill>
            <a:prstDash val="solid"/>
          </a:ln>
        </p:spPr>
      </p:sp>
      <p:sp>
        <p:nvSpPr>
          <p:cNvPr id="8" name="service-title-2">
            <a:extLst xmlns:a="http://schemas.openxmlformats.org/drawingml/2006/main">
              <a:ext uri="{FF2B5EF4-FFF2-40B4-BE49-F238E27FC236}">
                <a16:creationId xmlns:a16="http://schemas.microsoft.com/office/drawing/2014/main" id="{C5C409D2-D594-44EE-AD38-F6C19FB02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448050"/>
            <a:ext cx="339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 i="0">
                <a:solidFill>
                  <a:srgbClr val="173126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173126"/>
                </a:solidFill>
                <a:latin typeface="Arial"/>
                <a:ea typeface="Arial"/>
                <a:cs typeface="Arial"/>
              </a:rPr>
              <a:t>Монтаж</a:t>
            </a:r>
          </a:p>
        </p:txBody>
      </p:sp>
      <p:sp>
        <p:nvSpPr>
          <p:cNvPr id="9" name="service-body-2">
            <a:extLst xmlns:a="http://schemas.openxmlformats.org/drawingml/2006/main">
              <a:ext uri="{FF2B5EF4-FFF2-40B4-BE49-F238E27FC236}">
                <a16:creationId xmlns:a16="http://schemas.microsoft.com/office/drawing/2014/main" id="{DCB0B806-94A7-4CA6-9D9C-E4AC950F3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152900"/>
            <a:ext cx="3333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7000"/>
              </a:lnSpc>
              <a:buNone/>
              <a:defRPr sz="1425" b="0" i="0">
                <a:solidFill>
                  <a:srgbClr val="68756D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68756D"/>
                </a:solidFill>
                <a:latin typeface="Arial"/>
                <a:ea typeface="Arial"/>
                <a:cs typeface="Arial"/>
              </a:rPr>
              <a:t>Поставка, кашпо, грунт, расстановка и аккуратный запуск без остановки работы.</a:t>
            </a:r>
          </a:p>
        </p:txBody>
      </p:sp>
      <p:sp>
        <p:nvSpPr>
          <p:cNvPr id="10" name="service-num-3">
            <a:extLst xmlns:a="http://schemas.openxmlformats.org/drawingml/2006/main">
              <a:ext uri="{FF2B5EF4-FFF2-40B4-BE49-F238E27FC236}">
                <a16:creationId xmlns:a16="http://schemas.microsoft.com/office/drawing/2014/main" id="{4E90C8BB-E1F0-439A-8354-5D44A2BBE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133600"/>
            <a:ext cx="9525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28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4650" b="1" i="0">
                <a:solidFill>
                  <a:srgbClr val="3F7F68"/>
                </a:solidFill>
                <a:latin typeface="Arial"/>
                <a:ea typeface="Arial"/>
                <a:cs typeface="Arial"/>
              </a:defRPr>
            </a:pPr>
            <a:r>
              <a:rPr sz="4650" b="1" i="0">
                <a:solidFill>
                  <a:srgbClr val="3F7F68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1" name="service-rule-3">
            <a:extLst xmlns:a="http://schemas.openxmlformats.org/drawingml/2006/main">
              <a:ext uri="{FF2B5EF4-FFF2-40B4-BE49-F238E27FC236}">
                <a16:creationId xmlns:a16="http://schemas.microsoft.com/office/drawing/2014/main" id="{5C895856-6B36-467E-AD2F-CC1ECF093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057525"/>
            <a:ext cx="33909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F68"/>
          </a:solidFill>
          <a:ln xmlns:a="http://schemas.openxmlformats.org/drawingml/2006/main" w="0">
            <a:solidFill>
              <a:srgbClr val="3F7F68"/>
            </a:solidFill>
            <a:prstDash val="solid"/>
          </a:ln>
        </p:spPr>
      </p:sp>
      <p:sp>
        <p:nvSpPr>
          <p:cNvPr id="12" name="service-title-3">
            <a:extLst xmlns:a="http://schemas.openxmlformats.org/drawingml/2006/main">
              <a:ext uri="{FF2B5EF4-FFF2-40B4-BE49-F238E27FC236}">
                <a16:creationId xmlns:a16="http://schemas.microsoft.com/office/drawing/2014/main" id="{F6A51F6C-8491-4A23-9B64-627F3B26B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448050"/>
            <a:ext cx="3390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100" b="1" i="0">
                <a:solidFill>
                  <a:srgbClr val="173126"/>
                </a:solidFill>
                <a:latin typeface="Arial"/>
                <a:ea typeface="Arial"/>
                <a:cs typeface="Arial"/>
              </a:defRPr>
            </a:pPr>
            <a:r>
              <a:rPr sz="2100" b="1" i="0">
                <a:solidFill>
                  <a:srgbClr val="173126"/>
                </a:solidFill>
                <a:latin typeface="Arial"/>
                <a:ea typeface="Arial"/>
                <a:cs typeface="Arial"/>
              </a:rPr>
              <a:t>Уход</a:t>
            </a:r>
          </a:p>
        </p:txBody>
      </p:sp>
      <p:sp>
        <p:nvSpPr>
          <p:cNvPr id="13" name="service-body-3">
            <a:extLst xmlns:a="http://schemas.openxmlformats.org/drawingml/2006/main">
              <a:ext uri="{FF2B5EF4-FFF2-40B4-BE49-F238E27FC236}">
                <a16:creationId xmlns:a16="http://schemas.microsoft.com/office/drawing/2014/main" id="{A0118F79-D782-45B9-B823-DF1FB9D26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4152900"/>
            <a:ext cx="3333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7000"/>
              </a:lnSpc>
              <a:buNone/>
              <a:defRPr sz="1425" b="0" i="0">
                <a:solidFill>
                  <a:srgbClr val="68756D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68756D"/>
                </a:solidFill>
                <a:latin typeface="Arial"/>
                <a:ea typeface="Arial"/>
                <a:cs typeface="Arial"/>
              </a:rPr>
              <a:t>Плановые визиты, питание, обрезка, лечение и замена по сервисной гарантии.</a:t>
            </a:r>
          </a:p>
        </p:txBody>
      </p:sp>
      <p:sp>
        <p:nvSpPr>
          <p:cNvPr id="14" name="footer-note-3">
            <a:extLst xmlns:a="http://schemas.openxmlformats.org/drawingml/2006/main">
              <a:ext uri="{FF2B5EF4-FFF2-40B4-BE49-F238E27FC236}">
                <a16:creationId xmlns:a16="http://schemas.microsoft.com/office/drawing/2014/main" id="{0D11C065-55B3-4822-B882-2E927B8B0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72225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68756D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68756D"/>
                </a:solidFill>
                <a:latin typeface="Arial"/>
                <a:ea typeface="Arial"/>
                <a:cs typeface="Arial"/>
              </a:rPr>
              <a:t>ДЕМОНСТРАЦИОННЫЙ КОНЦЕПТ • ВСЕ ДАННЫЕ ВЫМЫШЛЕНЫ</a:t>
            </a:r>
          </a:p>
        </p:txBody>
      </p:sp>
      <p:sp>
        <p:nvSpPr>
          <p:cNvPr id="15" name="footer-page-3">
            <a:extLst xmlns:a="http://schemas.openxmlformats.org/drawingml/2006/main">
              <a:ext uri="{FF2B5EF4-FFF2-40B4-BE49-F238E27FC236}">
                <a16:creationId xmlns:a16="http://schemas.microsoft.com/office/drawing/2014/main" id="{04A6DC30-2A97-4D97-B00C-A201021D1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334125"/>
            <a:ext cx="66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 i="0">
                <a:solidFill>
                  <a:srgbClr val="68756D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8756D"/>
                </a:solidFill>
                <a:latin typeface="Arial"/>
                <a:ea typeface="Arial"/>
                <a:cs typeface="Arial"/>
              </a:rPr>
              <a:t>03 / 08</a:t>
            </a:r>
          </a:p>
        </p:txBody>
      </p:sp>
    </p:spTree>
    <p:extLst>
      <p:ext uri="{BB962C8B-B14F-4D97-AF65-F5344CB8AC3E}">
        <p14:creationId xmlns:p14="http://schemas.microsoft.com/office/powerpoint/2010/main" val="3915327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5F6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slide-title-4">
            <a:extLst xmlns:a="http://schemas.openxmlformats.org/drawingml/2006/main">
              <a:ext uri="{FF2B5EF4-FFF2-40B4-BE49-F238E27FC236}">
                <a16:creationId xmlns:a16="http://schemas.microsoft.com/office/drawing/2014/main" id="{435EC37A-1431-4C0A-8459-6068A5DE1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108204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173126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173126"/>
                </a:solidFill>
                <a:latin typeface="Arial"/>
                <a:ea typeface="Arial"/>
                <a:cs typeface="Arial"/>
              </a:rPr>
              <a:t>Первый проект запускается за 10 рабочих дней</a:t>
            </a:r>
          </a:p>
        </p:txBody>
      </p:sp>
      <p:sp>
        <p:nvSpPr>
          <p:cNvPr id="2" name="timeline-line">
            <a:extLst xmlns:a="http://schemas.openxmlformats.org/drawingml/2006/main">
              <a:ext uri="{FF2B5EF4-FFF2-40B4-BE49-F238E27FC236}">
                <a16:creationId xmlns:a16="http://schemas.microsoft.com/office/drawing/2014/main" id="{E95C1403-F365-440F-8E83-ECE3E6EE2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86125"/>
            <a:ext cx="113919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DD6CF"/>
          </a:solidFill>
          <a:ln xmlns:a="http://schemas.openxmlformats.org/drawingml/2006/main" w="0">
            <a:solidFill>
              <a:srgbClr val="CDD6CF"/>
            </a:solidFill>
            <a:prstDash val="solid"/>
          </a:ln>
        </p:spPr>
      </p:sp>
      <p:sp>
        <p:nvSpPr>
          <p:cNvPr id="3" name="timeline-label-1">
            <a:extLst xmlns:a="http://schemas.openxmlformats.org/drawingml/2006/main">
              <a:ext uri="{FF2B5EF4-FFF2-40B4-BE49-F238E27FC236}">
                <a16:creationId xmlns:a16="http://schemas.microsoft.com/office/drawing/2014/main" id="{12FED02E-5C86-4E53-ABCA-7AF8E088F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098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 i="0">
                <a:solidFill>
                  <a:srgbClr val="3F7F68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3F7F68"/>
                </a:solidFill>
                <a:latin typeface="Arial"/>
                <a:ea typeface="Arial"/>
                <a:cs typeface="Arial"/>
              </a:rPr>
              <a:t>ДЕНЬ 1</a:t>
            </a:r>
          </a:p>
        </p:txBody>
      </p:sp>
      <p:sp>
        <p:nvSpPr>
          <p:cNvPr id="4" name="timeline-dot-1">
            <a:extLst xmlns:a="http://schemas.openxmlformats.org/drawingml/2006/main">
              <a:ext uri="{FF2B5EF4-FFF2-40B4-BE49-F238E27FC236}">
                <a16:creationId xmlns:a16="http://schemas.microsoft.com/office/drawing/2014/main" id="{9872809D-F3CB-457F-B433-3AD55653E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190875"/>
            <a:ext cx="209550" cy="209550"/>
          </a:xfrm>
          <a:prstGeom xmlns:a="http://schemas.openxmlformats.org/drawingml/2006/main" prst="roundRect">
            <a:avLst>
              <a:gd name="adj" fmla="val 36364"/>
            </a:avLst>
          </a:prstGeom>
          <a:solidFill xmlns:a="http://schemas.openxmlformats.org/drawingml/2006/main">
            <a:srgbClr val="3F7F68"/>
          </a:solidFill>
          <a:ln xmlns:a="http://schemas.openxmlformats.org/drawingml/2006/main" w="0">
            <a:solidFill>
              <a:srgbClr val="3F7F68"/>
            </a:solidFill>
            <a:prstDash val="solid"/>
          </a:ln>
        </p:spPr>
      </p:sp>
      <p:sp>
        <p:nvSpPr>
          <p:cNvPr id="5" name="timeline-title-1">
            <a:extLst xmlns:a="http://schemas.openxmlformats.org/drawingml/2006/main">
              <a:ext uri="{FF2B5EF4-FFF2-40B4-BE49-F238E27FC236}">
                <a16:creationId xmlns:a16="http://schemas.microsoft.com/office/drawing/2014/main" id="{4C7D8AEC-C08F-48EE-9168-E76D2AB71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771900"/>
            <a:ext cx="3143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025" b="1" i="0">
                <a:solidFill>
                  <a:srgbClr val="173126"/>
                </a:solidFill>
                <a:latin typeface="Arial"/>
                <a:ea typeface="Arial"/>
                <a:cs typeface="Arial"/>
              </a:defRPr>
            </a:pPr>
            <a:r>
              <a:rPr sz="2025" b="1" i="0">
                <a:solidFill>
                  <a:srgbClr val="173126"/>
                </a:solidFill>
                <a:latin typeface="Arial"/>
                <a:ea typeface="Arial"/>
                <a:cs typeface="Arial"/>
              </a:rPr>
              <a:t>Аудит</a:t>
            </a:r>
          </a:p>
        </p:txBody>
      </p:sp>
      <p:sp>
        <p:nvSpPr>
          <p:cNvPr id="6" name="timeline-body-1">
            <a:extLst xmlns:a="http://schemas.openxmlformats.org/drawingml/2006/main">
              <a:ext uri="{FF2B5EF4-FFF2-40B4-BE49-F238E27FC236}">
                <a16:creationId xmlns:a16="http://schemas.microsoft.com/office/drawing/2014/main" id="{F72002C2-6F37-4154-9132-AF2E7AF21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371975"/>
            <a:ext cx="32385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350" b="0" i="0">
                <a:solidFill>
                  <a:srgbClr val="68756D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68756D"/>
                </a:solidFill>
                <a:latin typeface="Arial"/>
                <a:ea typeface="Arial"/>
                <a:cs typeface="Arial"/>
              </a:rPr>
              <a:t>Осмотр, замеры и короткий бриф с ответственным сотрудником.</a:t>
            </a:r>
          </a:p>
        </p:txBody>
      </p:sp>
      <p:sp>
        <p:nvSpPr>
          <p:cNvPr id="7" name="timeline-label-2">
            <a:extLst xmlns:a="http://schemas.openxmlformats.org/drawingml/2006/main">
              <a:ext uri="{FF2B5EF4-FFF2-40B4-BE49-F238E27FC236}">
                <a16:creationId xmlns:a16="http://schemas.microsoft.com/office/drawing/2014/main" id="{C9B49FE3-5AF7-4991-9508-7BF250436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6098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 i="0">
                <a:solidFill>
                  <a:srgbClr val="3F7F68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3F7F68"/>
                </a:solidFill>
                <a:latin typeface="Arial"/>
                <a:ea typeface="Arial"/>
                <a:cs typeface="Arial"/>
              </a:rPr>
              <a:t>ДНИ 2–6</a:t>
            </a:r>
          </a:p>
        </p:txBody>
      </p:sp>
      <p:sp>
        <p:nvSpPr>
          <p:cNvPr id="8" name="timeline-dot-2">
            <a:extLst xmlns:a="http://schemas.openxmlformats.org/drawingml/2006/main">
              <a:ext uri="{FF2B5EF4-FFF2-40B4-BE49-F238E27FC236}">
                <a16:creationId xmlns:a16="http://schemas.microsoft.com/office/drawing/2014/main" id="{FCE6C1F4-30AC-440E-B66D-63604D670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190875"/>
            <a:ext cx="209550" cy="209550"/>
          </a:xfrm>
          <a:prstGeom xmlns:a="http://schemas.openxmlformats.org/drawingml/2006/main" prst="roundRect">
            <a:avLst>
              <a:gd name="adj" fmla="val 36364"/>
            </a:avLst>
          </a:prstGeom>
          <a:solidFill xmlns:a="http://schemas.openxmlformats.org/drawingml/2006/main">
            <a:srgbClr val="E8A06B"/>
          </a:solidFill>
          <a:ln xmlns:a="http://schemas.openxmlformats.org/drawingml/2006/main" w="0">
            <a:solidFill>
              <a:srgbClr val="E8A06B"/>
            </a:solidFill>
            <a:prstDash val="solid"/>
          </a:ln>
        </p:spPr>
      </p:sp>
      <p:sp>
        <p:nvSpPr>
          <p:cNvPr id="9" name="timeline-title-2">
            <a:extLst xmlns:a="http://schemas.openxmlformats.org/drawingml/2006/main">
              <a:ext uri="{FF2B5EF4-FFF2-40B4-BE49-F238E27FC236}">
                <a16:creationId xmlns:a16="http://schemas.microsoft.com/office/drawing/2014/main" id="{EE71DA26-89A6-4EA3-AEFB-ECD582B18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771900"/>
            <a:ext cx="3143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025" b="1" i="0">
                <a:solidFill>
                  <a:srgbClr val="173126"/>
                </a:solidFill>
                <a:latin typeface="Arial"/>
                <a:ea typeface="Arial"/>
                <a:cs typeface="Arial"/>
              </a:defRPr>
            </a:pPr>
            <a:r>
              <a:rPr sz="2025" b="1" i="0">
                <a:solidFill>
                  <a:srgbClr val="173126"/>
                </a:solidFill>
                <a:latin typeface="Arial"/>
                <a:ea typeface="Arial"/>
                <a:cs typeface="Arial"/>
              </a:rPr>
              <a:t>Подбор</a:t>
            </a:r>
          </a:p>
        </p:txBody>
      </p:sp>
      <p:sp>
        <p:nvSpPr>
          <p:cNvPr id="10" name="timeline-body-2">
            <a:extLst xmlns:a="http://schemas.openxmlformats.org/drawingml/2006/main">
              <a:ext uri="{FF2B5EF4-FFF2-40B4-BE49-F238E27FC236}">
                <a16:creationId xmlns:a16="http://schemas.microsoft.com/office/drawing/2014/main" id="{79839BD3-5336-43C1-816C-D86A8EEBB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371975"/>
            <a:ext cx="32385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350" b="0" i="0">
                <a:solidFill>
                  <a:srgbClr val="68756D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68756D"/>
                </a:solidFill>
                <a:latin typeface="Arial"/>
                <a:ea typeface="Arial"/>
                <a:cs typeface="Arial"/>
              </a:rPr>
              <a:t>Схема, список растений, кашпо и прозрачная смета на согласование.</a:t>
            </a:r>
          </a:p>
        </p:txBody>
      </p:sp>
      <p:sp>
        <p:nvSpPr>
          <p:cNvPr id="11" name="timeline-label-3">
            <a:extLst xmlns:a="http://schemas.openxmlformats.org/drawingml/2006/main">
              <a:ext uri="{FF2B5EF4-FFF2-40B4-BE49-F238E27FC236}">
                <a16:creationId xmlns:a16="http://schemas.microsoft.com/office/drawing/2014/main" id="{7DB753A6-11CA-41A0-9C7D-DF2E01D0E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6098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 i="0">
                <a:solidFill>
                  <a:srgbClr val="3F7F68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3F7F68"/>
                </a:solidFill>
                <a:latin typeface="Arial"/>
                <a:ea typeface="Arial"/>
                <a:cs typeface="Arial"/>
              </a:rPr>
              <a:t>ДНИ 7–10</a:t>
            </a:r>
          </a:p>
        </p:txBody>
      </p:sp>
      <p:sp>
        <p:nvSpPr>
          <p:cNvPr id="12" name="timeline-dot-3">
            <a:extLst xmlns:a="http://schemas.openxmlformats.org/drawingml/2006/main">
              <a:ext uri="{FF2B5EF4-FFF2-40B4-BE49-F238E27FC236}">
                <a16:creationId xmlns:a16="http://schemas.microsoft.com/office/drawing/2014/main" id="{847EFD5E-D56C-4353-98BD-BC5D80BC9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190875"/>
            <a:ext cx="209550" cy="209550"/>
          </a:xfrm>
          <a:prstGeom xmlns:a="http://schemas.openxmlformats.org/drawingml/2006/main" prst="roundRect">
            <a:avLst>
              <a:gd name="adj" fmla="val 36364"/>
            </a:avLst>
          </a:prstGeom>
          <a:solidFill xmlns:a="http://schemas.openxmlformats.org/drawingml/2006/main">
            <a:srgbClr val="3F7F68"/>
          </a:solidFill>
          <a:ln xmlns:a="http://schemas.openxmlformats.org/drawingml/2006/main" w="0">
            <a:solidFill>
              <a:srgbClr val="3F7F68"/>
            </a:solidFill>
            <a:prstDash val="solid"/>
          </a:ln>
        </p:spPr>
      </p:sp>
      <p:sp>
        <p:nvSpPr>
          <p:cNvPr id="13" name="timeline-title-3">
            <a:extLst xmlns:a="http://schemas.openxmlformats.org/drawingml/2006/main">
              <a:ext uri="{FF2B5EF4-FFF2-40B4-BE49-F238E27FC236}">
                <a16:creationId xmlns:a16="http://schemas.microsoft.com/office/drawing/2014/main" id="{40622438-9273-4D3C-BDB5-C7539242B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771900"/>
            <a:ext cx="3143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025" b="1" i="0">
                <a:solidFill>
                  <a:srgbClr val="173126"/>
                </a:solidFill>
                <a:latin typeface="Arial"/>
                <a:ea typeface="Arial"/>
                <a:cs typeface="Arial"/>
              </a:defRPr>
            </a:pPr>
            <a:r>
              <a:rPr sz="2025" b="1" i="0">
                <a:solidFill>
                  <a:srgbClr val="173126"/>
                </a:solidFill>
                <a:latin typeface="Arial"/>
                <a:ea typeface="Arial"/>
                <a:cs typeface="Arial"/>
              </a:rPr>
              <a:t>Монтаж</a:t>
            </a:r>
          </a:p>
        </p:txBody>
      </p:sp>
      <p:sp>
        <p:nvSpPr>
          <p:cNvPr id="14" name="timeline-body-3">
            <a:extLst xmlns:a="http://schemas.openxmlformats.org/drawingml/2006/main">
              <a:ext uri="{FF2B5EF4-FFF2-40B4-BE49-F238E27FC236}">
                <a16:creationId xmlns:a16="http://schemas.microsoft.com/office/drawing/2014/main" id="{CD240F75-5D72-4F47-B2B3-DA42C4D39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4371975"/>
            <a:ext cx="32385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5000"/>
              </a:lnSpc>
              <a:buNone/>
              <a:defRPr sz="1350" b="0" i="0">
                <a:solidFill>
                  <a:srgbClr val="68756D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68756D"/>
                </a:solidFill>
                <a:latin typeface="Arial"/>
                <a:ea typeface="Arial"/>
                <a:cs typeface="Arial"/>
              </a:rPr>
              <a:t>Доставка, расстановка и передача пространства в готовом виде.</a:t>
            </a:r>
          </a:p>
        </p:txBody>
      </p:sp>
      <p:sp>
        <p:nvSpPr>
          <p:cNvPr id="15" name="timeline-care-note">
            <a:extLst xmlns:a="http://schemas.openxmlformats.org/drawingml/2006/main">
              <a:ext uri="{FF2B5EF4-FFF2-40B4-BE49-F238E27FC236}">
                <a16:creationId xmlns:a16="http://schemas.microsoft.com/office/drawing/2014/main" id="{42F1592A-46F7-42CD-9462-19722C825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715000"/>
            <a:ext cx="781050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DDE9E1"/>
          </a:solidFill>
          <a:ln xmlns:a="http://schemas.openxmlformats.org/drawingml/2006/main" w="0">
            <a:solidFill>
              <a:srgbClr val="DDE9E1"/>
            </a:solidFill>
            <a:prstDash val="solid"/>
          </a:ln>
        </p:spPr>
      </p:sp>
      <p:sp>
        <p:nvSpPr>
          <p:cNvPr id="16" name="timeline-care-copy">
            <a:extLst xmlns:a="http://schemas.openxmlformats.org/drawingml/2006/main">
              <a:ext uri="{FF2B5EF4-FFF2-40B4-BE49-F238E27FC236}">
                <a16:creationId xmlns:a16="http://schemas.microsoft.com/office/drawing/2014/main" id="{0F60C54F-A4A2-44BB-A4EB-ED30DE14A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819775"/>
            <a:ext cx="742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245744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245744"/>
                </a:solidFill>
                <a:latin typeface="Arial"/>
                <a:ea typeface="Arial"/>
                <a:cs typeface="Arial"/>
              </a:rPr>
              <a:t>После запуска — плановый уход 2 раза в месяц по согласованному графику.</a:t>
            </a:r>
          </a:p>
        </p:txBody>
      </p:sp>
      <p:sp>
        <p:nvSpPr>
          <p:cNvPr id="17" name="footer-note-4">
            <a:extLst xmlns:a="http://schemas.openxmlformats.org/drawingml/2006/main">
              <a:ext uri="{FF2B5EF4-FFF2-40B4-BE49-F238E27FC236}">
                <a16:creationId xmlns:a16="http://schemas.microsoft.com/office/drawing/2014/main" id="{DCAD85EC-8A92-4FFF-87AF-DF2F6D8352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72225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68756D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68756D"/>
                </a:solidFill>
                <a:latin typeface="Arial"/>
                <a:ea typeface="Arial"/>
                <a:cs typeface="Arial"/>
              </a:rPr>
              <a:t>ДЕМОНСТРАЦИОННЫЙ КОНЦЕПТ • ВСЕ ДАННЫЕ ВЫМЫШЛЕНЫ</a:t>
            </a:r>
          </a:p>
        </p:txBody>
      </p:sp>
      <p:sp>
        <p:nvSpPr>
          <p:cNvPr id="18" name="footer-page-4">
            <a:extLst xmlns:a="http://schemas.openxmlformats.org/drawingml/2006/main">
              <a:ext uri="{FF2B5EF4-FFF2-40B4-BE49-F238E27FC236}">
                <a16:creationId xmlns:a16="http://schemas.microsoft.com/office/drawing/2014/main" id="{71E0D0E6-0BAE-4592-929E-EF966A48A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334125"/>
            <a:ext cx="66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 i="0">
                <a:solidFill>
                  <a:srgbClr val="68756D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8756D"/>
                </a:solidFill>
                <a:latin typeface="Arial"/>
                <a:ea typeface="Arial"/>
                <a:cs typeface="Arial"/>
              </a:rPr>
              <a:t>04 / 08</a:t>
            </a:r>
          </a:p>
        </p:txBody>
      </p:sp>
    </p:spTree>
    <p:extLst>
      <p:ext uri="{BB962C8B-B14F-4D97-AF65-F5344CB8AC3E}">
        <p14:creationId xmlns:p14="http://schemas.microsoft.com/office/powerpoint/2010/main" val="65856530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5F6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slide-title-5">
            <a:extLst xmlns:a="http://schemas.openxmlformats.org/drawingml/2006/main">
              <a:ext uri="{FF2B5EF4-FFF2-40B4-BE49-F238E27FC236}">
                <a16:creationId xmlns:a16="http://schemas.microsoft.com/office/drawing/2014/main" id="{2A8E3EBF-B428-4478-ACE1-5E48855DC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108204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173126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173126"/>
                </a:solidFill>
                <a:latin typeface="Arial"/>
                <a:ea typeface="Arial"/>
                <a:cs typeface="Arial"/>
              </a:rPr>
              <a:t>Регулярный уход сохраняет внешний вид и освобождает время команды</a:t>
            </a:r>
          </a:p>
        </p:txBody>
      </p:sp>
      <p:graphicFrame>
        <p:nvGraphicFramePr>
          <p:cNvPr id="14" name="Chart"/>
          <p:cNvGraphicFramePr/>
          <p:nvPr/>
        </p:nvGraphicFramePr>
        <p:xfrm>
          <a:off xmlns:a="http://schemas.openxmlformats.org/drawingml/2006/main" x="400050" y="1571625"/>
          <a:ext xmlns:a="http://schemas.openxmlformats.org/drawingml/2006/main" cx="6572250" cy="40957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ff5ef6483d344eca"/>
          </a:graphicData>
        </a:graphic>
      </p:graphicFrame>
      <p:sp>
        <p:nvSpPr>
          <p:cNvPr id="3" name="impact-copy">
            <a:extLst xmlns:a="http://schemas.openxmlformats.org/drawingml/2006/main">
              <a:ext uri="{FF2B5EF4-FFF2-40B4-BE49-F238E27FC236}">
                <a16:creationId xmlns:a16="http://schemas.microsoft.com/office/drawing/2014/main" id="{5E32716A-5FD5-4106-9B1D-0200DEC8A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1619250"/>
            <a:ext cx="40957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500" b="0" i="0">
                <a:solidFill>
                  <a:srgbClr val="68756D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68756D"/>
                </a:solidFill>
                <a:latin typeface="Arial"/>
                <a:ea typeface="Arial"/>
                <a:cs typeface="Arial"/>
              </a:rPr>
              <a:t>Расчет показывает логику сервиса: состояние остается стабильным, а сотрудникам не приходится решать бытовые задачи вокруг растений.</a:t>
            </a:r>
          </a:p>
        </p:txBody>
      </p:sp>
      <p:sp>
        <p:nvSpPr>
          <p:cNvPr id="4" name="impact-time-bar">
            <a:extLst xmlns:a="http://schemas.openxmlformats.org/drawingml/2006/main">
              <a:ext uri="{FF2B5EF4-FFF2-40B4-BE49-F238E27FC236}">
                <a16:creationId xmlns:a16="http://schemas.microsoft.com/office/drawing/2014/main" id="{C838F2D2-AE4A-43B4-821D-BD1593F58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238500"/>
            <a:ext cx="66675" cy="1466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F68"/>
          </a:solidFill>
          <a:ln xmlns:a="http://schemas.openxmlformats.org/drawingml/2006/main" w="0">
            <a:solidFill>
              <a:srgbClr val="3F7F68"/>
            </a:solidFill>
            <a:prstDash val="solid"/>
          </a:ln>
        </p:spPr>
      </p:sp>
      <p:sp>
        <p:nvSpPr>
          <p:cNvPr id="5" name="impact-time-number">
            <a:extLst xmlns:a="http://schemas.openxmlformats.org/drawingml/2006/main">
              <a:ext uri="{FF2B5EF4-FFF2-40B4-BE49-F238E27FC236}">
                <a16:creationId xmlns:a16="http://schemas.microsoft.com/office/drawing/2014/main" id="{5A6CD67C-7CF2-4359-96ED-DA5167B04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295650"/>
            <a:ext cx="2000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4050" b="1" i="0">
                <a:solidFill>
                  <a:srgbClr val="3F7F68"/>
                </a:solidFill>
                <a:latin typeface="Arial"/>
                <a:ea typeface="Arial"/>
                <a:cs typeface="Arial"/>
              </a:defRPr>
            </a:pPr>
            <a:r>
              <a:rPr sz="4050" b="1" i="0">
                <a:solidFill>
                  <a:srgbClr val="3F7F68"/>
                </a:solidFill>
                <a:latin typeface="Arial"/>
                <a:ea typeface="Arial"/>
                <a:cs typeface="Arial"/>
              </a:rPr>
              <a:t>8 ч</a:t>
            </a:r>
          </a:p>
        </p:txBody>
      </p:sp>
      <p:sp>
        <p:nvSpPr>
          <p:cNvPr id="6" name="impact-time-label">
            <a:extLst xmlns:a="http://schemas.openxmlformats.org/drawingml/2006/main">
              <a:ext uri="{FF2B5EF4-FFF2-40B4-BE49-F238E27FC236}">
                <a16:creationId xmlns:a16="http://schemas.microsoft.com/office/drawing/2014/main" id="{254818E0-1A1E-4609-B37B-AE7238388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4057650"/>
            <a:ext cx="2095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09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0" i="0">
                <a:solidFill>
                  <a:srgbClr val="173126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73126"/>
                </a:solidFill>
                <a:latin typeface="Arial"/>
                <a:ea typeface="Arial"/>
                <a:cs typeface="Arial"/>
              </a:rPr>
              <a:t>в месяц экономит команда на поливе и поиске замен</a:t>
            </a:r>
          </a:p>
        </p:txBody>
      </p:sp>
      <p:sp>
        <p:nvSpPr>
          <p:cNvPr id="7" name="impact-health-bar">
            <a:extLst xmlns:a="http://schemas.openxmlformats.org/drawingml/2006/main">
              <a:ext uri="{FF2B5EF4-FFF2-40B4-BE49-F238E27FC236}">
                <a16:creationId xmlns:a16="http://schemas.microsoft.com/office/drawing/2014/main" id="{BB0969B8-0E4E-4294-83B0-C870EE7E2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3238500"/>
            <a:ext cx="66675" cy="1466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A06B"/>
          </a:solidFill>
          <a:ln xmlns:a="http://schemas.openxmlformats.org/drawingml/2006/main" w="0">
            <a:solidFill>
              <a:srgbClr val="E8A06B"/>
            </a:solidFill>
            <a:prstDash val="solid"/>
          </a:ln>
        </p:spPr>
      </p:sp>
      <p:sp>
        <p:nvSpPr>
          <p:cNvPr id="8" name="impact-health-number">
            <a:extLst xmlns:a="http://schemas.openxmlformats.org/drawingml/2006/main">
              <a:ext uri="{FF2B5EF4-FFF2-40B4-BE49-F238E27FC236}">
                <a16:creationId xmlns:a16="http://schemas.microsoft.com/office/drawing/2014/main" id="{C48B329D-7504-49F0-BB52-E9EE11E2F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67900" y="3295650"/>
            <a:ext cx="2000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4050" b="1" i="0">
                <a:solidFill>
                  <a:srgbClr val="E8A06B"/>
                </a:solidFill>
                <a:latin typeface="Arial"/>
                <a:ea typeface="Arial"/>
                <a:cs typeface="Arial"/>
              </a:defRPr>
            </a:pPr>
            <a:r>
              <a:rPr sz="4050" b="1" i="0">
                <a:solidFill>
                  <a:srgbClr val="E8A06B"/>
                </a:solidFill>
                <a:latin typeface="Arial"/>
                <a:ea typeface="Arial"/>
                <a:cs typeface="Arial"/>
              </a:rPr>
              <a:t>94%</a:t>
            </a:r>
          </a:p>
        </p:txBody>
      </p:sp>
      <p:sp>
        <p:nvSpPr>
          <p:cNvPr id="9" name="impact-health-label">
            <a:extLst xmlns:a="http://schemas.openxmlformats.org/drawingml/2006/main">
              <a:ext uri="{FF2B5EF4-FFF2-40B4-BE49-F238E27FC236}">
                <a16:creationId xmlns:a16="http://schemas.microsoft.com/office/drawing/2014/main" id="{03827E82-004D-4FCC-99AE-BD0E5E2D2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67900" y="4057650"/>
            <a:ext cx="2095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978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350" b="0" i="0">
                <a:solidFill>
                  <a:srgbClr val="173126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173126"/>
                </a:solidFill>
                <a:latin typeface="Arial"/>
                <a:ea typeface="Arial"/>
                <a:cs typeface="Arial"/>
              </a:rPr>
              <a:t>растений сохраняют хороший вид через 6 месяцев</a:t>
            </a:r>
          </a:p>
        </p:txBody>
      </p:sp>
      <p:sp>
        <p:nvSpPr>
          <p:cNvPr id="10" name="impact-note">
            <a:extLst xmlns:a="http://schemas.openxmlformats.org/drawingml/2006/main">
              <a:ext uri="{FF2B5EF4-FFF2-40B4-BE49-F238E27FC236}">
                <a16:creationId xmlns:a16="http://schemas.microsoft.com/office/drawing/2014/main" id="{DBF79B1C-BA0E-4831-82B4-8DFB8325D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58483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0" i="1">
                <a:solidFill>
                  <a:srgbClr val="68756D"/>
                </a:solidFill>
                <a:latin typeface="Arial"/>
                <a:ea typeface="Arial"/>
                <a:cs typeface="Arial"/>
              </a:defRPr>
            </a:pPr>
            <a:r>
              <a:rPr sz="900" b="0" i="1">
                <a:solidFill>
                  <a:srgbClr val="68756D"/>
                </a:solidFill>
                <a:latin typeface="Arial"/>
                <a:ea typeface="Arial"/>
                <a:cs typeface="Arial"/>
              </a:rPr>
              <a:t>Иллюстративный расчет для офиса 180 м²; не является обещанием результата.</a:t>
            </a:r>
          </a:p>
        </p:txBody>
      </p:sp>
      <p:sp>
        <p:nvSpPr>
          <p:cNvPr id="11" name="footer-note-5">
            <a:extLst xmlns:a="http://schemas.openxmlformats.org/drawingml/2006/main">
              <a:ext uri="{FF2B5EF4-FFF2-40B4-BE49-F238E27FC236}">
                <a16:creationId xmlns:a16="http://schemas.microsoft.com/office/drawing/2014/main" id="{333BB901-FD55-43E9-BC06-1995F568C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72225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68756D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68756D"/>
                </a:solidFill>
                <a:latin typeface="Arial"/>
                <a:ea typeface="Arial"/>
                <a:cs typeface="Arial"/>
              </a:rPr>
              <a:t>ДЕМОНСТРАЦИОННЫЙ КОНЦЕПТ • ВСЕ ДАННЫЕ ВЫМЫШЛЕНЫ</a:t>
            </a:r>
          </a:p>
        </p:txBody>
      </p:sp>
      <p:sp>
        <p:nvSpPr>
          <p:cNvPr id="12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D4B23B0D-DEDB-4CD6-B7EE-E7B131170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334125"/>
            <a:ext cx="66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 i="0">
                <a:solidFill>
                  <a:srgbClr val="68756D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8756D"/>
                </a:solidFill>
                <a:latin typeface="Arial"/>
                <a:ea typeface="Arial"/>
                <a:cs typeface="Arial"/>
              </a:rPr>
              <a:t>05 / 08</a:t>
            </a:r>
          </a:p>
        </p:txBody>
      </p:sp>
    </p:spTree>
    <p:extLst>
      <p:ext uri="{BB962C8B-B14F-4D97-AF65-F5344CB8AC3E}">
        <p14:creationId xmlns:p14="http://schemas.microsoft.com/office/powerpoint/2010/main" val="71199337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5F6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slide-title-6">
            <a:extLst xmlns:a="http://schemas.openxmlformats.org/drawingml/2006/main">
              <a:ext uri="{FF2B5EF4-FFF2-40B4-BE49-F238E27FC236}">
                <a16:creationId xmlns:a16="http://schemas.microsoft.com/office/drawing/2014/main" id="{8736FB4A-7E18-493D-BB51-3A4C7CE23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108204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173126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173126"/>
                </a:solidFill>
                <a:latin typeface="Arial"/>
                <a:ea typeface="Arial"/>
                <a:cs typeface="Arial"/>
              </a:rPr>
              <a:t>Начать можно с одной зоны, а затем масштабировать решение</a:t>
            </a:r>
          </a:p>
        </p:txBody>
      </p:sp>
      <p:sp>
        <p:nvSpPr>
          <p:cNvPr id="2" name="pilot-intro">
            <a:extLst xmlns:a="http://schemas.openxmlformats.org/drawingml/2006/main">
              <a:ext uri="{FF2B5EF4-FFF2-40B4-BE49-F238E27FC236}">
                <a16:creationId xmlns:a16="http://schemas.microsoft.com/office/drawing/2014/main" id="{80B5BA65-E843-44CC-B2E8-267DB0559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81125"/>
            <a:ext cx="10191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75" b="0" i="0">
                <a:solidFill>
                  <a:srgbClr val="68756D"/>
                </a:solidFill>
                <a:latin typeface="Arial"/>
                <a:ea typeface="Arial"/>
                <a:cs typeface="Arial"/>
              </a:defRPr>
            </a:pPr>
            <a:r>
              <a:rPr sz="1575" b="0" i="0">
                <a:solidFill>
                  <a:srgbClr val="68756D"/>
                </a:solidFill>
                <a:latin typeface="Arial"/>
                <a:ea typeface="Arial"/>
                <a:cs typeface="Arial"/>
              </a:rPr>
              <a:t>Подход зависит не от размера компании, а от готовности пространства. Для первого шага достаточно ресепшена, переговорной или гостевой зоны.</a:t>
            </a:r>
          </a:p>
        </p:txBody>
      </p:sp>
      <p:sp>
        <p:nvSpPr>
          <p:cNvPr id="3" name="option-panel-1">
            <a:extLst xmlns:a="http://schemas.openxmlformats.org/drawingml/2006/main">
              <a:ext uri="{FF2B5EF4-FFF2-40B4-BE49-F238E27FC236}">
                <a16:creationId xmlns:a16="http://schemas.microsoft.com/office/drawing/2014/main" id="{5D3A4DB3-2509-4DCC-B82A-B99626A44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781300"/>
            <a:ext cx="5524500" cy="2895600"/>
          </a:xfrm>
          <a:prstGeom xmlns:a="http://schemas.openxmlformats.org/drawingml/2006/main" prst="roundRect">
            <a:avLst>
              <a:gd name="adj" fmla="val 2632"/>
            </a:avLst>
          </a:prstGeom>
          <a:solidFill xmlns:a="http://schemas.openxmlformats.org/drawingml/2006/main">
            <a:srgbClr val="DDE9E1"/>
          </a:solidFill>
          <a:ln xmlns:a="http://schemas.openxmlformats.org/drawingml/2006/main" w="0">
            <a:solidFill>
              <a:srgbClr val="DDE9E1"/>
            </a:solidFill>
            <a:prstDash val="solid"/>
          </a:ln>
        </p:spPr>
      </p:sp>
      <p:sp>
        <p:nvSpPr>
          <p:cNvPr id="4" name="option-title-1">
            <a:extLst xmlns:a="http://schemas.openxmlformats.org/drawingml/2006/main">
              <a:ext uri="{FF2B5EF4-FFF2-40B4-BE49-F238E27FC236}">
                <a16:creationId xmlns:a16="http://schemas.microsoft.com/office/drawing/2014/main" id="{74A24094-BCA0-457E-A120-48A9A2B0E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05150"/>
            <a:ext cx="4762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325" b="1" i="0">
                <a:solidFill>
                  <a:srgbClr val="173126"/>
                </a:solidFill>
                <a:latin typeface="Arial"/>
                <a:ea typeface="Arial"/>
                <a:cs typeface="Arial"/>
              </a:defRPr>
            </a:pPr>
            <a:r>
              <a:rPr sz="2325" b="1" i="0">
                <a:solidFill>
                  <a:srgbClr val="173126"/>
                </a:solidFill>
                <a:latin typeface="Arial"/>
                <a:ea typeface="Arial"/>
                <a:cs typeface="Arial"/>
              </a:rPr>
              <a:t>Пилотная зона</a:t>
            </a:r>
          </a:p>
        </p:txBody>
      </p:sp>
      <p:sp>
        <p:nvSpPr>
          <p:cNvPr id="5" name="option-sub-1">
            <a:extLst xmlns:a="http://schemas.openxmlformats.org/drawingml/2006/main">
              <a:ext uri="{FF2B5EF4-FFF2-40B4-BE49-F238E27FC236}">
                <a16:creationId xmlns:a16="http://schemas.microsoft.com/office/drawing/2014/main" id="{3496E7F3-6E41-4462-9A17-06F8980DB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909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1" i="0">
                <a:solidFill>
                  <a:srgbClr val="3F7F68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3F7F68"/>
                </a:solidFill>
                <a:latin typeface="Arial"/>
                <a:ea typeface="Arial"/>
                <a:cs typeface="Arial"/>
              </a:rPr>
              <a:t>Быстрый старт</a:t>
            </a:r>
          </a:p>
        </p:txBody>
      </p:sp>
      <p:sp>
        <p:nvSpPr>
          <p:cNvPr id="6" name="option-detail-1">
            <a:extLst xmlns:a="http://schemas.openxmlformats.org/drawingml/2006/main">
              <a:ext uri="{FF2B5EF4-FFF2-40B4-BE49-F238E27FC236}">
                <a16:creationId xmlns:a16="http://schemas.microsoft.com/office/drawing/2014/main" id="{023982DC-E262-4DD9-814B-3043DBDFB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00550"/>
            <a:ext cx="4762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22000"/>
              </a:lnSpc>
              <a:buNone/>
              <a:defRPr sz="1500" b="0" i="0">
                <a:solidFill>
                  <a:srgbClr val="68756D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68756D"/>
                </a:solidFill>
                <a:latin typeface="Arial"/>
                <a:ea typeface="Arial"/>
                <a:cs typeface="Arial"/>
              </a:rPr>
              <a:t>8–12 растений</a:t>
            </a:r>
          </a:p>
          <a:p xmlns:a="http://schemas.openxmlformats.org/drawingml/2006/main">
            <a:pPr algn="l">
              <a:lnSpc>
                <a:spcPct val="122000"/>
              </a:lnSpc>
              <a:buNone/>
              <a:defRPr sz="1500" b="0" i="0">
                <a:solidFill>
                  <a:srgbClr val="68756D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68756D"/>
                </a:solidFill>
                <a:latin typeface="Arial"/>
                <a:ea typeface="Arial"/>
                <a:cs typeface="Arial"/>
              </a:rPr>
              <a:t>1 ключевая зона</a:t>
            </a:r>
          </a:p>
          <a:p xmlns:a="http://schemas.openxmlformats.org/drawingml/2006/main">
            <a:pPr algn="l">
              <a:lnSpc>
                <a:spcPct val="122000"/>
              </a:lnSpc>
              <a:buNone/>
              <a:defRPr sz="1500" b="0" i="0">
                <a:solidFill>
                  <a:srgbClr val="68756D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68756D"/>
                </a:solidFill>
                <a:latin typeface="Arial"/>
                <a:ea typeface="Arial"/>
                <a:cs typeface="Arial"/>
              </a:rPr>
              <a:t>монтаж за 1 день</a:t>
            </a:r>
          </a:p>
        </p:txBody>
      </p:sp>
      <p:sp>
        <p:nvSpPr>
          <p:cNvPr id="7" name="option-panel-2">
            <a:extLst xmlns:a="http://schemas.openxmlformats.org/drawingml/2006/main">
              <a:ext uri="{FF2B5EF4-FFF2-40B4-BE49-F238E27FC236}">
                <a16:creationId xmlns:a16="http://schemas.microsoft.com/office/drawing/2014/main" id="{29748062-3E6F-4761-9028-DC5AA5149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781300"/>
            <a:ext cx="5524500" cy="2895600"/>
          </a:xfrm>
          <a:prstGeom xmlns:a="http://schemas.openxmlformats.org/drawingml/2006/main" prst="roundRect">
            <a:avLst>
              <a:gd name="adj" fmla="val 2632"/>
            </a:avLst>
          </a:prstGeom>
          <a:solidFill xmlns:a="http://schemas.openxmlformats.org/drawingml/2006/main">
            <a:srgbClr val="F5E6DA"/>
          </a:solidFill>
          <a:ln xmlns:a="http://schemas.openxmlformats.org/drawingml/2006/main" w="0">
            <a:solidFill>
              <a:srgbClr val="F5E6DA"/>
            </a:solidFill>
            <a:prstDash val="solid"/>
          </a:ln>
        </p:spPr>
      </p:sp>
      <p:sp>
        <p:nvSpPr>
          <p:cNvPr id="8" name="option-title-2">
            <a:extLst xmlns:a="http://schemas.openxmlformats.org/drawingml/2006/main">
              <a:ext uri="{FF2B5EF4-FFF2-40B4-BE49-F238E27FC236}">
                <a16:creationId xmlns:a16="http://schemas.microsoft.com/office/drawing/2014/main" id="{487ED0B3-6CBB-456C-B4D7-EC32DF47E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3105150"/>
            <a:ext cx="4762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325" b="1" i="0">
                <a:solidFill>
                  <a:srgbClr val="173126"/>
                </a:solidFill>
                <a:latin typeface="Arial"/>
                <a:ea typeface="Arial"/>
                <a:cs typeface="Arial"/>
              </a:defRPr>
            </a:pPr>
            <a:r>
              <a:rPr sz="2325" b="1" i="0">
                <a:solidFill>
                  <a:srgbClr val="173126"/>
                </a:solidFill>
                <a:latin typeface="Arial"/>
                <a:ea typeface="Arial"/>
                <a:cs typeface="Arial"/>
              </a:rPr>
              <a:t>Полный проект</a:t>
            </a:r>
          </a:p>
        </p:txBody>
      </p:sp>
      <p:sp>
        <p:nvSpPr>
          <p:cNvPr id="9" name="option-sub-2">
            <a:extLst xmlns:a="http://schemas.openxmlformats.org/drawingml/2006/main">
              <a:ext uri="{FF2B5EF4-FFF2-40B4-BE49-F238E27FC236}">
                <a16:creationId xmlns:a16="http://schemas.microsoft.com/office/drawing/2014/main" id="{0106DE20-40ED-4B12-98DA-AB5012357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3790950"/>
            <a:ext cx="476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1" i="0">
                <a:solidFill>
                  <a:srgbClr val="E8A06B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E8A06B"/>
                </a:solidFill>
                <a:latin typeface="Arial"/>
                <a:ea typeface="Arial"/>
                <a:cs typeface="Arial"/>
              </a:rPr>
              <a:t>Единый образ</a:t>
            </a:r>
          </a:p>
        </p:txBody>
      </p:sp>
      <p:sp>
        <p:nvSpPr>
          <p:cNvPr id="10" name="option-detail-2">
            <a:extLst xmlns:a="http://schemas.openxmlformats.org/drawingml/2006/main">
              <a:ext uri="{FF2B5EF4-FFF2-40B4-BE49-F238E27FC236}">
                <a16:creationId xmlns:a16="http://schemas.microsoft.com/office/drawing/2014/main" id="{96734D3C-10FD-4F12-A42C-E92CA24D6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4400550"/>
            <a:ext cx="4762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22000"/>
              </a:lnSpc>
              <a:buNone/>
              <a:defRPr sz="1500" b="0" i="0">
                <a:solidFill>
                  <a:srgbClr val="68756D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68756D"/>
                </a:solidFill>
                <a:latin typeface="Arial"/>
                <a:ea typeface="Arial"/>
                <a:cs typeface="Arial"/>
              </a:rPr>
              <a:t>25–50 растений</a:t>
            </a:r>
          </a:p>
          <a:p xmlns:a="http://schemas.openxmlformats.org/drawingml/2006/main">
            <a:pPr algn="l">
              <a:lnSpc>
                <a:spcPct val="122000"/>
              </a:lnSpc>
              <a:buNone/>
              <a:defRPr sz="1500" b="0" i="0">
                <a:solidFill>
                  <a:srgbClr val="68756D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68756D"/>
                </a:solidFill>
                <a:latin typeface="Arial"/>
                <a:ea typeface="Arial"/>
                <a:cs typeface="Arial"/>
              </a:rPr>
              <a:t>все рабочие зоны</a:t>
            </a:r>
          </a:p>
          <a:p xmlns:a="http://schemas.openxmlformats.org/drawingml/2006/main">
            <a:pPr algn="l">
              <a:lnSpc>
                <a:spcPct val="122000"/>
              </a:lnSpc>
              <a:buNone/>
              <a:defRPr sz="1500" b="0" i="0">
                <a:solidFill>
                  <a:srgbClr val="68756D"/>
                </a:solidFill>
                <a:latin typeface="Arial"/>
                <a:ea typeface="Arial"/>
                <a:cs typeface="Arial"/>
              </a:defRPr>
            </a:pPr>
            <a:r>
              <a:rPr sz="1500" b="0" i="0">
                <a:solidFill>
                  <a:srgbClr val="68756D"/>
                </a:solidFill>
                <a:latin typeface="Arial"/>
                <a:ea typeface="Arial"/>
                <a:cs typeface="Arial"/>
              </a:rPr>
              <a:t>поэтапный монтаж</a:t>
            </a:r>
          </a:p>
        </p:txBody>
      </p:sp>
      <p:sp>
        <p:nvSpPr>
          <p:cNvPr id="11" name="footer-note-6">
            <a:extLst xmlns:a="http://schemas.openxmlformats.org/drawingml/2006/main">
              <a:ext uri="{FF2B5EF4-FFF2-40B4-BE49-F238E27FC236}">
                <a16:creationId xmlns:a16="http://schemas.microsoft.com/office/drawing/2014/main" id="{E0791C21-1554-46F3-BF0B-22D5D7BF5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72225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68756D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68756D"/>
                </a:solidFill>
                <a:latin typeface="Arial"/>
                <a:ea typeface="Arial"/>
                <a:cs typeface="Arial"/>
              </a:rPr>
              <a:t>ДЕМОНСТРАЦИОННЫЙ КОНЦЕПТ • ВСЕ ДАННЫЕ ВЫМЫШЛЕНЫ</a:t>
            </a:r>
          </a:p>
        </p:txBody>
      </p:sp>
      <p:sp>
        <p:nvSpPr>
          <p:cNvPr id="12" name="footer-page-6">
            <a:extLst xmlns:a="http://schemas.openxmlformats.org/drawingml/2006/main">
              <a:ext uri="{FF2B5EF4-FFF2-40B4-BE49-F238E27FC236}">
                <a16:creationId xmlns:a16="http://schemas.microsoft.com/office/drawing/2014/main" id="{912D8361-FB66-4131-957D-825C63D6E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334125"/>
            <a:ext cx="66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 i="0">
                <a:solidFill>
                  <a:srgbClr val="68756D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8756D"/>
                </a:solidFill>
                <a:latin typeface="Arial"/>
                <a:ea typeface="Arial"/>
                <a:cs typeface="Arial"/>
              </a:rPr>
              <a:t>06 / 08</a:t>
            </a:r>
          </a:p>
        </p:txBody>
      </p:sp>
    </p:spTree>
    <p:extLst>
      <p:ext uri="{BB962C8B-B14F-4D97-AF65-F5344CB8AC3E}">
        <p14:creationId xmlns:p14="http://schemas.microsoft.com/office/powerpoint/2010/main" val="163241468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5F6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slide-title-7">
            <a:extLst xmlns:a="http://schemas.openxmlformats.org/drawingml/2006/main">
              <a:ext uri="{FF2B5EF4-FFF2-40B4-BE49-F238E27FC236}">
                <a16:creationId xmlns:a16="http://schemas.microsoft.com/office/drawing/2014/main" id="{CE0C9D9C-6343-4905-8D99-E17300FA6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108204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3000" b="1" i="0">
                <a:solidFill>
                  <a:srgbClr val="173126"/>
                </a:solidFill>
                <a:latin typeface="Arial"/>
                <a:ea typeface="Arial"/>
                <a:cs typeface="Arial"/>
              </a:defRPr>
            </a:pPr>
            <a:r>
              <a:rPr sz="3000" b="1" i="0">
                <a:solidFill>
                  <a:srgbClr val="173126"/>
                </a:solidFill>
                <a:latin typeface="Arial"/>
                <a:ea typeface="Arial"/>
                <a:cs typeface="Arial"/>
              </a:rPr>
              <a:t>Три пакета под разный масштаб пространства</a:t>
            </a:r>
          </a:p>
        </p:txBody>
      </p:sp>
      <p:sp>
        <p:nvSpPr>
          <p:cNvPr id="2" name="price-panel-1">
            <a:extLst xmlns:a="http://schemas.openxmlformats.org/drawingml/2006/main">
              <a:ext uri="{FF2B5EF4-FFF2-40B4-BE49-F238E27FC236}">
                <a16:creationId xmlns:a16="http://schemas.microsoft.com/office/drawing/2014/main" id="{FCCF17AB-230B-4441-ACB3-B14BF550F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838325"/>
            <a:ext cx="3543300" cy="4095750"/>
          </a:xfrm>
          <a:prstGeom xmlns:a="http://schemas.openxmlformats.org/drawingml/2006/main" prst="roundRect">
            <a:avLst>
              <a:gd name="adj" fmla="val 215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DD6CF"/>
            </a:solidFill>
            <a:prstDash val="solid"/>
          </a:ln>
        </p:spPr>
      </p:sp>
      <p:sp>
        <p:nvSpPr>
          <p:cNvPr id="3" name="price-name-1">
            <a:extLst xmlns:a="http://schemas.openxmlformats.org/drawingml/2006/main">
              <a:ext uri="{FF2B5EF4-FFF2-40B4-BE49-F238E27FC236}">
                <a16:creationId xmlns:a16="http://schemas.microsoft.com/office/drawing/2014/main" id="{63ED2F3F-930B-4B64-993E-31AE078FE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24075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3F7F68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3F7F68"/>
                </a:solidFill>
                <a:latin typeface="Arial"/>
                <a:ea typeface="Arial"/>
                <a:cs typeface="Arial"/>
              </a:rPr>
              <a:t>СТАРТ</a:t>
            </a:r>
          </a:p>
        </p:txBody>
      </p:sp>
      <p:sp>
        <p:nvSpPr>
          <p:cNvPr id="4" name="price-cap-1">
            <a:extLst xmlns:a="http://schemas.openxmlformats.org/drawingml/2006/main">
              <a:ext uri="{FF2B5EF4-FFF2-40B4-BE49-F238E27FC236}">
                <a16:creationId xmlns:a16="http://schemas.microsoft.com/office/drawing/2014/main" id="{7B4EA046-E1D5-401A-8E5B-4EF450FB7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705100"/>
            <a:ext cx="295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025" b="1" i="0">
                <a:solidFill>
                  <a:srgbClr val="173126"/>
                </a:solidFill>
                <a:latin typeface="Arial"/>
                <a:ea typeface="Arial"/>
                <a:cs typeface="Arial"/>
              </a:defRPr>
            </a:pPr>
            <a:r>
              <a:rPr sz="2025" b="1" i="0">
                <a:solidFill>
                  <a:srgbClr val="173126"/>
                </a:solidFill>
                <a:latin typeface="Arial"/>
                <a:ea typeface="Arial"/>
                <a:cs typeface="Arial"/>
              </a:rPr>
              <a:t>До 12 растений</a:t>
            </a:r>
          </a:p>
        </p:txBody>
      </p:sp>
      <p:sp>
        <p:nvSpPr>
          <p:cNvPr id="5" name="price-body-1">
            <a:extLst xmlns:a="http://schemas.openxmlformats.org/drawingml/2006/main">
              <a:ext uri="{FF2B5EF4-FFF2-40B4-BE49-F238E27FC236}">
                <a16:creationId xmlns:a16="http://schemas.microsoft.com/office/drawing/2014/main" id="{F9E64DBD-A0C7-4C8B-BB98-9A06E7640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14700"/>
            <a:ext cx="29718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350" b="0" i="0">
                <a:solidFill>
                  <a:srgbClr val="68756D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68756D"/>
                </a:solidFill>
                <a:latin typeface="Arial"/>
                <a:ea typeface="Arial"/>
                <a:cs typeface="Arial"/>
              </a:rPr>
              <a:t>Для ресепшена или одной гостевой зоны.</a:t>
            </a:r>
          </a:p>
        </p:txBody>
      </p:sp>
      <p:sp>
        <p:nvSpPr>
          <p:cNvPr id="6" name="price-label-1">
            <a:extLst xmlns:a="http://schemas.openxmlformats.org/drawingml/2006/main">
              <a:ext uri="{FF2B5EF4-FFF2-40B4-BE49-F238E27FC236}">
                <a16:creationId xmlns:a16="http://schemas.microsoft.com/office/drawing/2014/main" id="{98B93EFB-2525-4B25-9A59-4D1296147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4958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68756D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68756D"/>
                </a:solidFill>
                <a:latin typeface="Arial"/>
                <a:ea typeface="Arial"/>
                <a:cs typeface="Arial"/>
              </a:rPr>
              <a:t>ПРОЕКТ И МОНТАЖ</a:t>
            </a:r>
          </a:p>
        </p:txBody>
      </p:sp>
      <p:sp>
        <p:nvSpPr>
          <p:cNvPr id="7" name="price-setup-1">
            <a:extLst xmlns:a="http://schemas.openxmlformats.org/drawingml/2006/main">
              <a:ext uri="{FF2B5EF4-FFF2-40B4-BE49-F238E27FC236}">
                <a16:creationId xmlns:a16="http://schemas.microsoft.com/office/drawing/2014/main" id="{D2142DAB-97BB-4D15-B19A-C6C4C5367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762500"/>
            <a:ext cx="2952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325" b="1" i="0">
                <a:solidFill>
                  <a:srgbClr val="173126"/>
                </a:solidFill>
                <a:latin typeface="Arial"/>
                <a:ea typeface="Arial"/>
                <a:cs typeface="Arial"/>
              </a:defRPr>
            </a:pPr>
            <a:r>
              <a:rPr sz="2325" b="1" i="0">
                <a:solidFill>
                  <a:srgbClr val="173126"/>
                </a:solidFill>
                <a:latin typeface="Arial"/>
                <a:ea typeface="Arial"/>
                <a:cs typeface="Arial"/>
              </a:rPr>
              <a:t>38 000 ₽</a:t>
            </a:r>
          </a:p>
        </p:txBody>
      </p:sp>
      <p:sp>
        <p:nvSpPr>
          <p:cNvPr id="8" name="price-month-1">
            <a:extLst xmlns:a="http://schemas.openxmlformats.org/drawingml/2006/main">
              <a:ext uri="{FF2B5EF4-FFF2-40B4-BE49-F238E27FC236}">
                <a16:creationId xmlns:a16="http://schemas.microsoft.com/office/drawing/2014/main" id="{B72070F4-4338-404C-9C0A-E1FF3E782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391150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245744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245744"/>
                </a:solidFill>
                <a:latin typeface="Arial"/>
                <a:ea typeface="Arial"/>
                <a:cs typeface="Arial"/>
              </a:rPr>
              <a:t>6 900 ₽ / мес.</a:t>
            </a:r>
          </a:p>
        </p:txBody>
      </p:sp>
      <p:sp>
        <p:nvSpPr>
          <p:cNvPr id="9" name="price-panel-2">
            <a:extLst xmlns:a="http://schemas.openxmlformats.org/drawingml/2006/main">
              <a:ext uri="{FF2B5EF4-FFF2-40B4-BE49-F238E27FC236}">
                <a16:creationId xmlns:a16="http://schemas.microsoft.com/office/drawing/2014/main" id="{2E222434-C100-4F40-93A4-04A143C8E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38325"/>
            <a:ext cx="3543300" cy="4095750"/>
          </a:xfrm>
          <a:prstGeom xmlns:a="http://schemas.openxmlformats.org/drawingml/2006/main" prst="roundRect">
            <a:avLst>
              <a:gd name="adj" fmla="val 2151"/>
            </a:avLst>
          </a:prstGeom>
          <a:solidFill xmlns:a="http://schemas.openxmlformats.org/drawingml/2006/main">
            <a:srgbClr val="245744"/>
          </a:solidFill>
          <a:ln xmlns:a="http://schemas.openxmlformats.org/drawingml/2006/main" w="0">
            <a:solidFill>
              <a:srgbClr val="245744"/>
            </a:solidFill>
            <a:prstDash val="solid"/>
          </a:ln>
        </p:spPr>
      </p:sp>
      <p:sp>
        <p:nvSpPr>
          <p:cNvPr id="10" name="price-name-2">
            <a:extLst xmlns:a="http://schemas.openxmlformats.org/drawingml/2006/main">
              <a:ext uri="{FF2B5EF4-FFF2-40B4-BE49-F238E27FC236}">
                <a16:creationId xmlns:a16="http://schemas.microsoft.com/office/drawing/2014/main" id="{8651E121-0456-4BB7-964E-5EAC9301E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124075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BFE0D0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BFE0D0"/>
                </a:solidFill>
                <a:latin typeface="Arial"/>
                <a:ea typeface="Arial"/>
                <a:cs typeface="Arial"/>
              </a:rPr>
              <a:t>БАЛАНС</a:t>
            </a:r>
          </a:p>
        </p:txBody>
      </p:sp>
      <p:sp>
        <p:nvSpPr>
          <p:cNvPr id="11" name="price-cap-2">
            <a:extLst xmlns:a="http://schemas.openxmlformats.org/drawingml/2006/main">
              <a:ext uri="{FF2B5EF4-FFF2-40B4-BE49-F238E27FC236}">
                <a16:creationId xmlns:a16="http://schemas.microsoft.com/office/drawing/2014/main" id="{F0CB5DB3-056A-4547-9319-96FE13B55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705100"/>
            <a:ext cx="295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0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0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До 28 растений</a:t>
            </a:r>
          </a:p>
        </p:txBody>
      </p:sp>
      <p:sp>
        <p:nvSpPr>
          <p:cNvPr id="12" name="price-body-2">
            <a:extLst xmlns:a="http://schemas.openxmlformats.org/drawingml/2006/main">
              <a:ext uri="{FF2B5EF4-FFF2-40B4-BE49-F238E27FC236}">
                <a16:creationId xmlns:a16="http://schemas.microsoft.com/office/drawing/2014/main" id="{6F4E0238-3A48-4295-B807-F619C3592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314700"/>
            <a:ext cx="29718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350" b="0" i="0">
                <a:solidFill>
                  <a:srgbClr val="D9E8E0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D9E8E0"/>
                </a:solidFill>
                <a:latin typeface="Arial"/>
                <a:ea typeface="Arial"/>
                <a:cs typeface="Arial"/>
              </a:rPr>
              <a:t>Для офиса до 250 м² с несколькими зонами.</a:t>
            </a:r>
          </a:p>
        </p:txBody>
      </p:sp>
      <p:sp>
        <p:nvSpPr>
          <p:cNvPr id="13" name="price-label-2">
            <a:extLst xmlns:a="http://schemas.openxmlformats.org/drawingml/2006/main">
              <a:ext uri="{FF2B5EF4-FFF2-40B4-BE49-F238E27FC236}">
                <a16:creationId xmlns:a16="http://schemas.microsoft.com/office/drawing/2014/main" id="{D878B13A-267D-4A3A-AEC5-D7F2DB89D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44958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BFE0D0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FE0D0"/>
                </a:solidFill>
                <a:latin typeface="Arial"/>
                <a:ea typeface="Arial"/>
                <a:cs typeface="Arial"/>
              </a:rPr>
              <a:t>ПРОЕКТ И МОНТАЖ</a:t>
            </a:r>
          </a:p>
        </p:txBody>
      </p:sp>
      <p:sp>
        <p:nvSpPr>
          <p:cNvPr id="14" name="price-setup-2">
            <a:extLst xmlns:a="http://schemas.openxmlformats.org/drawingml/2006/main">
              <a:ext uri="{FF2B5EF4-FFF2-40B4-BE49-F238E27FC236}">
                <a16:creationId xmlns:a16="http://schemas.microsoft.com/office/drawing/2014/main" id="{90AB4CB6-B04A-4355-87EE-1865B16E9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4762500"/>
            <a:ext cx="2952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325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325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72 000 ₽</a:t>
            </a:r>
          </a:p>
        </p:txBody>
      </p:sp>
      <p:sp>
        <p:nvSpPr>
          <p:cNvPr id="15" name="price-month-2">
            <a:extLst xmlns:a="http://schemas.openxmlformats.org/drawingml/2006/main">
              <a:ext uri="{FF2B5EF4-FFF2-40B4-BE49-F238E27FC236}">
                <a16:creationId xmlns:a16="http://schemas.microsoft.com/office/drawing/2014/main" id="{ADC1BA9B-BF9C-4C1B-937C-22E1BFDDF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5391150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F5E6DA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F5E6DA"/>
                </a:solidFill>
                <a:latin typeface="Arial"/>
                <a:ea typeface="Arial"/>
                <a:cs typeface="Arial"/>
              </a:rPr>
              <a:t>11 900 ₽ / мес.</a:t>
            </a:r>
          </a:p>
        </p:txBody>
      </p:sp>
      <p:sp>
        <p:nvSpPr>
          <p:cNvPr id="16" name="price-panel-3">
            <a:extLst xmlns:a="http://schemas.openxmlformats.org/drawingml/2006/main">
              <a:ext uri="{FF2B5EF4-FFF2-40B4-BE49-F238E27FC236}">
                <a16:creationId xmlns:a16="http://schemas.microsoft.com/office/drawing/2014/main" id="{C1BC4BEF-639F-4BDF-8C33-FC68BF5FA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1838325"/>
            <a:ext cx="3543300" cy="4095750"/>
          </a:xfrm>
          <a:prstGeom xmlns:a="http://schemas.openxmlformats.org/drawingml/2006/main" prst="roundRect">
            <a:avLst>
              <a:gd name="adj" fmla="val 215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DD6CF"/>
            </a:solidFill>
            <a:prstDash val="solid"/>
          </a:ln>
        </p:spPr>
      </p:sp>
      <p:sp>
        <p:nvSpPr>
          <p:cNvPr id="17" name="price-name-3">
            <a:extLst xmlns:a="http://schemas.openxmlformats.org/drawingml/2006/main">
              <a:ext uri="{FF2B5EF4-FFF2-40B4-BE49-F238E27FC236}">
                <a16:creationId xmlns:a16="http://schemas.microsoft.com/office/drawing/2014/main" id="{D0BD46AE-FD40-40EE-B3F9-424C50F3D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124075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1" i="0">
                <a:solidFill>
                  <a:srgbClr val="3F7F68"/>
                </a:solidFill>
                <a:latin typeface="Arial"/>
                <a:ea typeface="Arial"/>
                <a:cs typeface="Arial"/>
              </a:defRPr>
            </a:pPr>
            <a:r>
              <a:rPr sz="1200" b="1" i="0">
                <a:solidFill>
                  <a:srgbClr val="3F7F68"/>
                </a:solidFill>
                <a:latin typeface="Arial"/>
                <a:ea typeface="Arial"/>
                <a:cs typeface="Arial"/>
              </a:rPr>
              <a:t>ПОЛНЫЙ</a:t>
            </a:r>
          </a:p>
        </p:txBody>
      </p:sp>
      <p:sp>
        <p:nvSpPr>
          <p:cNvPr id="18" name="price-cap-3">
            <a:extLst xmlns:a="http://schemas.openxmlformats.org/drawingml/2006/main">
              <a:ext uri="{FF2B5EF4-FFF2-40B4-BE49-F238E27FC236}">
                <a16:creationId xmlns:a16="http://schemas.microsoft.com/office/drawing/2014/main" id="{FCEFDDDC-14A9-426A-87D8-BBE314FCE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705100"/>
            <a:ext cx="295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025" b="1" i="0">
                <a:solidFill>
                  <a:srgbClr val="173126"/>
                </a:solidFill>
                <a:latin typeface="Arial"/>
                <a:ea typeface="Arial"/>
                <a:cs typeface="Arial"/>
              </a:defRPr>
            </a:pPr>
            <a:r>
              <a:rPr sz="2025" b="1" i="0">
                <a:solidFill>
                  <a:srgbClr val="173126"/>
                </a:solidFill>
                <a:latin typeface="Arial"/>
                <a:ea typeface="Arial"/>
                <a:cs typeface="Arial"/>
              </a:rPr>
              <a:t>До 50 растений</a:t>
            </a:r>
          </a:p>
        </p:txBody>
      </p:sp>
      <p:sp>
        <p:nvSpPr>
          <p:cNvPr id="19" name="price-body-3">
            <a:extLst xmlns:a="http://schemas.openxmlformats.org/drawingml/2006/main">
              <a:ext uri="{FF2B5EF4-FFF2-40B4-BE49-F238E27FC236}">
                <a16:creationId xmlns:a16="http://schemas.microsoft.com/office/drawing/2014/main" id="{C799A6C7-8853-42E4-A57B-B0CC08EB7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314700"/>
            <a:ext cx="29718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350" b="0" i="0">
                <a:solidFill>
                  <a:srgbClr val="68756D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68756D"/>
                </a:solidFill>
                <a:latin typeface="Arial"/>
                <a:ea typeface="Arial"/>
                <a:cs typeface="Arial"/>
              </a:rPr>
              <a:t>Для офиса, кафе или коворкинга с единым образом.</a:t>
            </a:r>
          </a:p>
        </p:txBody>
      </p:sp>
      <p:sp>
        <p:nvSpPr>
          <p:cNvPr id="20" name="price-label-3">
            <a:extLst xmlns:a="http://schemas.openxmlformats.org/drawingml/2006/main">
              <a:ext uri="{FF2B5EF4-FFF2-40B4-BE49-F238E27FC236}">
                <a16:creationId xmlns:a16="http://schemas.microsoft.com/office/drawing/2014/main" id="{105FD2ED-388E-44EC-8A97-76D3F4C59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4958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900" b="1" i="0">
                <a:solidFill>
                  <a:srgbClr val="68756D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68756D"/>
                </a:solidFill>
                <a:latin typeface="Arial"/>
                <a:ea typeface="Arial"/>
                <a:cs typeface="Arial"/>
              </a:rPr>
              <a:t>ПРОЕКТ И МОНТАЖ</a:t>
            </a:r>
          </a:p>
        </p:txBody>
      </p:sp>
      <p:sp>
        <p:nvSpPr>
          <p:cNvPr id="21" name="price-setup-3">
            <a:extLst xmlns:a="http://schemas.openxmlformats.org/drawingml/2006/main">
              <a:ext uri="{FF2B5EF4-FFF2-40B4-BE49-F238E27FC236}">
                <a16:creationId xmlns:a16="http://schemas.microsoft.com/office/drawing/2014/main" id="{015F96FE-82ED-45F0-925B-472ED75FA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762500"/>
            <a:ext cx="29527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2325" b="1" i="0">
                <a:solidFill>
                  <a:srgbClr val="173126"/>
                </a:solidFill>
                <a:latin typeface="Arial"/>
                <a:ea typeface="Arial"/>
                <a:cs typeface="Arial"/>
              </a:defRPr>
            </a:pPr>
            <a:r>
              <a:rPr sz="2325" b="1" i="0">
                <a:solidFill>
                  <a:srgbClr val="173126"/>
                </a:solidFill>
                <a:latin typeface="Arial"/>
                <a:ea typeface="Arial"/>
                <a:cs typeface="Arial"/>
              </a:rPr>
              <a:t>118 000 ₽</a:t>
            </a:r>
          </a:p>
        </p:txBody>
      </p:sp>
      <p:sp>
        <p:nvSpPr>
          <p:cNvPr id="22" name="price-month-3">
            <a:extLst xmlns:a="http://schemas.openxmlformats.org/drawingml/2006/main">
              <a:ext uri="{FF2B5EF4-FFF2-40B4-BE49-F238E27FC236}">
                <a16:creationId xmlns:a16="http://schemas.microsoft.com/office/drawing/2014/main" id="{AEE1DD8C-FBEE-4721-9059-AF606A805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5391150"/>
            <a:ext cx="295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1" i="0">
                <a:solidFill>
                  <a:srgbClr val="245744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245744"/>
                </a:solidFill>
                <a:latin typeface="Arial"/>
                <a:ea typeface="Arial"/>
                <a:cs typeface="Arial"/>
              </a:rPr>
              <a:t>17 900 ₽ / мес.</a:t>
            </a:r>
          </a:p>
        </p:txBody>
      </p:sp>
      <p:sp>
        <p:nvSpPr>
          <p:cNvPr id="23" name="footer-note-7">
            <a:extLst xmlns:a="http://schemas.openxmlformats.org/drawingml/2006/main">
              <a:ext uri="{FF2B5EF4-FFF2-40B4-BE49-F238E27FC236}">
                <a16:creationId xmlns:a16="http://schemas.microsoft.com/office/drawing/2014/main" id="{C137FF5C-64A8-4054-B9B3-4831B409C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72225"/>
            <a:ext cx="533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825" b="1" i="0">
                <a:solidFill>
                  <a:srgbClr val="68756D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68756D"/>
                </a:solidFill>
                <a:latin typeface="Arial"/>
                <a:ea typeface="Arial"/>
                <a:cs typeface="Arial"/>
              </a:rPr>
              <a:t>ДЕМОНСТРАЦИОННЫЙ КОНЦЕПТ • ВСЕ ДАННЫЕ ВЫМЫШЛЕНЫ</a:t>
            </a:r>
          </a:p>
        </p:txBody>
      </p:sp>
      <p:sp>
        <p:nvSpPr>
          <p:cNvPr id="24" name="footer-page-7">
            <a:extLst xmlns:a="http://schemas.openxmlformats.org/drawingml/2006/main">
              <a:ext uri="{FF2B5EF4-FFF2-40B4-BE49-F238E27FC236}">
                <a16:creationId xmlns:a16="http://schemas.microsoft.com/office/drawing/2014/main" id="{F9E0C827-47A7-4801-B3B9-2D5860343D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334125"/>
            <a:ext cx="66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 i="0">
                <a:solidFill>
                  <a:srgbClr val="68756D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68756D"/>
                </a:solidFill>
                <a:latin typeface="Arial"/>
                <a:ea typeface="Arial"/>
                <a:cs typeface="Arial"/>
              </a:rPr>
              <a:t>07 / 08</a:t>
            </a:r>
          </a:p>
        </p:txBody>
      </p:sp>
    </p:spTree>
    <p:extLst>
      <p:ext uri="{BB962C8B-B14F-4D97-AF65-F5344CB8AC3E}">
        <p14:creationId xmlns:p14="http://schemas.microsoft.com/office/powerpoint/2010/main" val="13603290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24574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close-kicker">
            <a:extLst xmlns:a="http://schemas.openxmlformats.org/drawingml/2006/main">
              <a:ext uri="{FF2B5EF4-FFF2-40B4-BE49-F238E27FC236}">
                <a16:creationId xmlns:a16="http://schemas.microsoft.com/office/drawing/2014/main" id="{4B71BE52-E895-40E7-96B6-D41FF24D8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0050"/>
            <a:ext cx="590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125" b="1" i="0">
                <a:solidFill>
                  <a:srgbClr val="BFE0D0"/>
                </a:solidFill>
                <a:latin typeface="Arial"/>
                <a:ea typeface="Arial"/>
                <a:cs typeface="Arial"/>
              </a:defRPr>
            </a:pPr>
            <a:r>
              <a:rPr sz="1125" b="1" i="0">
                <a:solidFill>
                  <a:srgbClr val="BFE0D0"/>
                </a:solidFill>
                <a:latin typeface="Arial"/>
                <a:ea typeface="Arial"/>
                <a:cs typeface="Arial"/>
              </a:rPr>
              <a:t>ЛИСТВА / СЛЕДУЮЩИЙ ШАГ</a:t>
            </a:r>
          </a:p>
        </p:txBody>
      </p:sp>
      <p:sp>
        <p:nvSpPr>
          <p:cNvPr id="2" name="close-title">
            <a:extLst xmlns:a="http://schemas.openxmlformats.org/drawingml/2006/main">
              <a:ext uri="{FF2B5EF4-FFF2-40B4-BE49-F238E27FC236}">
                <a16:creationId xmlns:a16="http://schemas.microsoft.com/office/drawing/2014/main" id="{7F70B821-4EC6-4D82-ABCF-134E53F44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95450"/>
            <a:ext cx="8858250" cy="2343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51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51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Начнем с</a:t>
            </a:r>
          </a:p>
          <a:p xmlns:a="http://schemas.openxmlformats.org/drawingml/2006/main">
            <a:pPr algn="l">
              <a:lnSpc>
                <a:spcPct val="92000"/>
              </a:lnSpc>
              <a:buNone/>
              <a:defRPr sz="5100" b="1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5100" b="1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бесплатного выезда</a:t>
            </a:r>
          </a:p>
        </p:txBody>
      </p:sp>
      <p:sp>
        <p:nvSpPr>
          <p:cNvPr id="3" name="close-copy">
            <a:extLst xmlns:a="http://schemas.openxmlformats.org/drawingml/2006/main">
              <a:ext uri="{FF2B5EF4-FFF2-40B4-BE49-F238E27FC236}">
                <a16:creationId xmlns:a16="http://schemas.microsoft.com/office/drawing/2014/main" id="{7893DBFD-5BF7-42F9-BF83-C1481BF3E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495800"/>
            <a:ext cx="7239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725" b="0" i="0">
                <a:solidFill>
                  <a:srgbClr val="D9E8E0"/>
                </a:solidFill>
                <a:latin typeface="Arial"/>
                <a:ea typeface="Arial"/>
                <a:cs typeface="Arial"/>
              </a:defRPr>
            </a:pPr>
            <a:r>
              <a:rPr sz="1725" b="0" i="0">
                <a:solidFill>
                  <a:srgbClr val="D9E8E0"/>
                </a:solidFill>
                <a:latin typeface="Arial"/>
                <a:ea typeface="Arial"/>
                <a:cs typeface="Arial"/>
              </a:rPr>
              <a:t>За 30 минут оценим пространство и предложим понятный первый шаг.</a:t>
            </a:r>
          </a:p>
        </p:txBody>
      </p:sp>
      <p:sp>
        <p:nvSpPr>
          <p:cNvPr id="4" name="close-contact">
            <a:extLst xmlns:a="http://schemas.openxmlformats.org/drawingml/2006/main">
              <a:ext uri="{FF2B5EF4-FFF2-40B4-BE49-F238E27FC236}">
                <a16:creationId xmlns:a16="http://schemas.microsoft.com/office/drawing/2014/main" id="{B00E24ED-DBAD-4FE0-9E09-A8035C540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543550"/>
            <a:ext cx="4572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30000"/>
              </a:lnSpc>
              <a:buNone/>
              <a:defRPr sz="1350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hello@listva.example</a:t>
            </a:r>
          </a:p>
          <a:p xmlns:a="http://schemas.openxmlformats.org/drawingml/2006/main">
            <a:pPr algn="l">
              <a:lnSpc>
                <a:spcPct val="130000"/>
              </a:lnSpc>
              <a:buNone/>
              <a:defRPr sz="1350" b="0" i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0" i="0">
                <a:solidFill>
                  <a:srgbClr val="FFFFFF"/>
                </a:solidFill>
                <a:latin typeface="Arial"/>
                <a:ea typeface="Arial"/>
                <a:cs typeface="Arial"/>
              </a:rPr>
              <a:t>+7 (000) 000-00-00</a:t>
            </a:r>
          </a:p>
        </p:txBody>
      </p:sp>
      <p:sp>
        <p:nvSpPr>
          <p:cNvPr id="5" name="close-disclaimer">
            <a:extLst xmlns:a="http://schemas.openxmlformats.org/drawingml/2006/main">
              <a:ext uri="{FF2B5EF4-FFF2-40B4-BE49-F238E27FC236}">
                <a16:creationId xmlns:a16="http://schemas.microsoft.com/office/drawing/2014/main" id="{9012009D-FB50-44E7-ADEF-3F1D066DC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5924550"/>
            <a:ext cx="5219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5000"/>
              </a:lnSpc>
              <a:buNone/>
              <a:defRPr sz="900" b="0" i="0">
                <a:solidFill>
                  <a:srgbClr val="BFE0D0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BFE0D0"/>
                </a:solidFill>
                <a:latin typeface="Arial"/>
                <a:ea typeface="Arial"/>
                <a:cs typeface="Arial"/>
              </a:rPr>
              <a:t>Демонстрационный проект. Компания, контакты и данные вымышлены.</a:t>
            </a:r>
          </a:p>
        </p:txBody>
      </p:sp>
    </p:spTree>
    <p:extLst>
      <p:ext uri="{BB962C8B-B14F-4D97-AF65-F5344CB8AC3E}">
        <p14:creationId xmlns:p14="http://schemas.microsoft.com/office/powerpoint/2010/main" val="123630368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2026-07-25T13:50:50.5230000Z</dcterms:created>
  <dcterms:modified xsi:type="dcterms:W3CDTF">2026-07-25T13:50:50.5230000Z</dcterms:modified>
</coreProperties>
</file>