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7" r:id="rId9"/>
    <p:sldId id="263" r:id="rId10"/>
    <p:sldId id="281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ель Хамит" initials="АХ" lastIdx="1" clrIdx="0">
    <p:extLst>
      <p:ext uri="{19B8F6BF-5375-455C-9EA6-DF929625EA0E}">
        <p15:presenceInfo xmlns:p15="http://schemas.microsoft.com/office/powerpoint/2012/main" userId="5b7a57adc793ff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Капитализация = 24 млр.евро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0B9-4F34-8817-79C9C164412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0B9-4F34-8817-79C9C164412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0B9-4F34-8817-79C9C16441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Berkshire Hathaway </c:v>
                </c:pt>
                <c:pt idx="1">
                  <c:v>BlackRock</c:v>
                </c:pt>
                <c:pt idx="2">
                  <c:v>Остальные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0.112</c:v>
                </c:pt>
                <c:pt idx="1">
                  <c:v>6.2E-2</c:v>
                </c:pt>
                <c:pt idx="2">
                  <c:v>0.82599999999999996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5-4D44-905F-D27F0D4CAF8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35825819274191E-2"/>
          <c:y val="0.14809056986089719"/>
          <c:w val="0.69368659200956428"/>
          <c:h val="0.800075261660795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DD5-4799-9A8B-44E757CD7C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6DD5-4799-9A8B-44E757CD7C7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Институциональные</c:v>
                </c:pt>
                <c:pt idx="1">
                  <c:v>Частные инвесторы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D5-4799-9A8B-44E757CD7C71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Расположение акционеров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88F-47D1-84E9-E602317FCD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88F-47D1-84E9-E602317FCD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88F-47D1-84E9-E602317FCD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88F-47D1-84E9-E602317FCD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688F-47D1-84E9-E602317FCDC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Германия</c:v>
                </c:pt>
                <c:pt idx="1">
                  <c:v>Северная Америка</c:v>
                </c:pt>
                <c:pt idx="2">
                  <c:v>Европа</c:v>
                </c:pt>
                <c:pt idx="3">
                  <c:v>Великобритания</c:v>
                </c:pt>
                <c:pt idx="4">
                  <c:v>Другие страны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0.40100000000000002</c:v>
                </c:pt>
                <c:pt idx="1">
                  <c:v>0.23400000000000001</c:v>
                </c:pt>
                <c:pt idx="2">
                  <c:v>0.22</c:v>
                </c:pt>
                <c:pt idx="3">
                  <c:v>0.14199999999999999</c:v>
                </c:pt>
                <c:pt idx="4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7-4318-9580-A494594D6B5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3C362-5F9B-40B9-BE25-7F014A4C92E9}" type="datetimeFigureOut">
              <a:rPr lang="ru-KZ" smtClean="0"/>
              <a:t>09.08.2020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11C19-309B-4352-A4C9-349C8E408A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9727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64A7-D6A4-4C02-98B5-A190BC4E6330}" type="datetime1">
              <a:rPr lang="ru-KZ" smtClean="0"/>
              <a:t>09.08.2020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72071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5C3B-7A44-4FA5-8B08-FE215266B487}" type="datetime1">
              <a:rPr lang="ru-KZ" smtClean="0"/>
              <a:t>09.08.2020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92732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5C3B-7A44-4FA5-8B08-FE215266B487}" type="datetime1">
              <a:rPr lang="ru-KZ" smtClean="0"/>
              <a:t>09.08.2020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42188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5C3B-7A44-4FA5-8B08-FE215266B487}" type="datetime1">
              <a:rPr lang="ru-KZ" smtClean="0"/>
              <a:t>09.08.2020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41652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5C3B-7A44-4FA5-8B08-FE215266B487}" type="datetime1">
              <a:rPr lang="ru-KZ" smtClean="0"/>
              <a:t>09.08.2020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375641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5C3B-7A44-4FA5-8B08-FE215266B487}" type="datetime1">
              <a:rPr lang="ru-KZ" smtClean="0"/>
              <a:t>09.08.2020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1285573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33CC-1792-4AC4-A5EC-7E71E39334F7}" type="datetime1">
              <a:rPr lang="ru-KZ" smtClean="0"/>
              <a:t>09.08.2020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74509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3C9E-9F07-431D-AAA2-57E356528945}" type="datetime1">
              <a:rPr lang="ru-KZ" smtClean="0"/>
              <a:t>09.08.2020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613637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3F63-DDEC-4F66-8817-F8EF89B4088D}" type="datetime1">
              <a:rPr lang="ru-KZ" smtClean="0"/>
              <a:t>09.08.2020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9887037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987D-3624-4176-A1DB-74AC3CB0683D}" type="datetime1">
              <a:rPr lang="ru-KZ" smtClean="0"/>
              <a:t>09.08.2020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6168016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3886-E857-4E0C-95F7-87677D04F24E}" type="datetime1">
              <a:rPr lang="ru-KZ" smtClean="0"/>
              <a:t>09.08.2020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8807349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B12D-B03E-4FB8-8290-B0ECA8D72D34}" type="datetime1">
              <a:rPr lang="ru-KZ" smtClean="0"/>
              <a:t>09.08.2020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030933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5F4-1C79-464D-84B3-E5CE51C6F727}" type="datetime1">
              <a:rPr lang="ru-KZ" smtClean="0"/>
              <a:t>09.08.2020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7039281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9D6B-B07C-4F06-BCC9-0327EFFDAD68}" type="datetime1">
              <a:rPr lang="ru-KZ" smtClean="0"/>
              <a:t>09.08.2020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266600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F986-6E19-449C-AA55-5C6C3A31A7D4}" type="datetime1">
              <a:rPr lang="ru-KZ" smtClean="0"/>
              <a:t>09.08.2020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03659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391B-EB91-41B6-973A-CA7E37BA3837}" type="datetime1">
              <a:rPr lang="ru-KZ" smtClean="0"/>
              <a:t>09.08.2020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00345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5C3B-7A44-4FA5-8B08-FE215266B487}" type="datetime1">
              <a:rPr lang="ru-KZ" smtClean="0"/>
              <a:t>09.08.2020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0018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push dir="u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qwe.wiki/wiki/Poverty_reduction" TargetMode="External"/><Relationship Id="rId2" Type="http://schemas.openxmlformats.org/officeDocument/2006/relationships/hyperlink" Target="https://ru.qwe.wiki/wiki/Microinsuranc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u.qwe.wiki/wiki/Disaster_prevent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ristar.com.ua/1/company/1345016444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8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hyperlink" Target="https://ru.wikipedia.org/wiki/%D0%97%D0%B5%D0%BC%D0%BB%D0%B5%D1%82%D1%80%D1%8F%D1%81%D0%B5%D0%BD%D0%B8%D0%B5_%D0%B2_%D0%A1%D0%B0%D0%BD-%D0%A4%D1%80%D0%B0%D0%BD%D1%86%D0%B8%D1%81%D0%BA%D0%BE_(1906)" TargetMode="External"/><Relationship Id="rId4" Type="http://schemas.openxmlformats.org/officeDocument/2006/relationships/hyperlink" Target="https://ru.wikipedia.org/wiki/Allianz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ur-info.ru/press/19240" TargetMode="External"/><Relationship Id="rId2" Type="http://schemas.openxmlformats.org/officeDocument/2006/relationships/hyperlink" Target="https://www.munichre.com/en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nsur-info.ru/interviews/779" TargetMode="External"/><Relationship Id="rId5" Type="http://schemas.openxmlformats.org/officeDocument/2006/relationships/hyperlink" Target="https://www.forbes.com/global2000/list/3/#header:assets_sortreverse:true" TargetMode="External"/><Relationship Id="rId4" Type="http://schemas.openxmlformats.org/officeDocument/2006/relationships/hyperlink" Target="https://ru.wikipedia.org/wiki/%D0%92%D0%B5%D0%B4%D0%BE%D0%BC%D0%BE%D1%81%D1%82%D0%B8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ru.wikipedia.org/wiki/Berkshire_Hathaway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012_%D0%B3%D0%BE%D0%B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.wikipedia.org/wiki/Munich_Re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132970055?app_id=122963" TargetMode="Externa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D3FA6B-C5E9-42FD-9987-F26E1AC8199A}"/>
              </a:ext>
            </a:extLst>
          </p:cNvPr>
          <p:cNvSpPr txBox="1"/>
          <p:nvPr/>
        </p:nvSpPr>
        <p:spPr>
          <a:xfrm>
            <a:off x="168812" y="2715341"/>
            <a:ext cx="7343336" cy="20341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страховой компании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Munich Re</a:t>
            </a:r>
            <a:endParaRPr lang="ru-K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7CE1E1-FF80-41A6-A8B0-726402BE7C67}"/>
              </a:ext>
            </a:extLst>
          </p:cNvPr>
          <p:cNvSpPr txBox="1"/>
          <p:nvPr/>
        </p:nvSpPr>
        <p:spPr>
          <a:xfrm>
            <a:off x="3404381" y="5064369"/>
            <a:ext cx="8510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(-а):_______________________________________</a:t>
            </a:r>
            <a:endParaRPr lang="ru-K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0195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630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Риски, просчитываемые компанией</a:t>
            </a:r>
            <a:endParaRPr lang="ru-KZ" sz="4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620E01-C13C-430C-A8DD-E412AFF6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10</a:t>
            </a:fld>
            <a:endParaRPr lang="ru-KZ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EDE032-876B-489D-8824-CBFA975C3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6" y="845343"/>
            <a:ext cx="5496692" cy="2610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715CE9-A580-4618-83D6-69AC7EAABB39}"/>
              </a:ext>
            </a:extLst>
          </p:cNvPr>
          <p:cNvSpPr txBox="1"/>
          <p:nvPr/>
        </p:nvSpPr>
        <p:spPr>
          <a:xfrm>
            <a:off x="6096000" y="845343"/>
            <a:ext cx="467985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Соответственно представленным рискам, компания оказывает услуги страхования в аналогичных сферах жизнедеятельности.</a:t>
            </a:r>
          </a:p>
          <a:p>
            <a:pPr algn="just"/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141952306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312"/>
            <a:ext cx="10515600" cy="1325563"/>
          </a:xfrm>
        </p:spPr>
        <p:txBody>
          <a:bodyPr/>
          <a:lstStyle/>
          <a:p>
            <a:r>
              <a:rPr lang="ru-RU" dirty="0"/>
              <a:t>Основные сферы страхования компании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5D9EEA-A618-4E14-A7CB-01F04EF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11</a:t>
            </a:fld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C39914-E00C-4B5A-97DF-2E537A6C3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1" y="1072144"/>
            <a:ext cx="4851467" cy="235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F06C64-F1A2-47EA-98CD-3BF3FED24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38" y="1072144"/>
            <a:ext cx="5672504" cy="5054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68599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C869C2-7E3C-4EAC-A8D1-661D18D8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12</a:t>
            </a:fld>
            <a:endParaRPr lang="ru-KZ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284B028-2EB4-407C-BDB1-F76D984FE8EB}"/>
              </a:ext>
            </a:extLst>
          </p:cNvPr>
          <p:cNvSpPr txBox="1">
            <a:spLocks/>
          </p:cNvSpPr>
          <p:nvPr/>
        </p:nvSpPr>
        <p:spPr>
          <a:xfrm>
            <a:off x="838200" y="-1413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Основные сферы страхования компании</a:t>
            </a:r>
            <a:endParaRPr lang="ru-KZ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D9CA64-D1D2-4D2D-809C-2CE9E7816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0" y="1162269"/>
            <a:ext cx="4672240" cy="210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E2FC98-46F3-4B34-89C4-738CC51E0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8" y="3429000"/>
            <a:ext cx="10326541" cy="262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DE68F3-FE77-429E-8ABC-D46E86B4EC03}"/>
              </a:ext>
            </a:extLst>
          </p:cNvPr>
          <p:cNvSpPr txBox="1"/>
          <p:nvPr/>
        </p:nvSpPr>
        <p:spPr>
          <a:xfrm>
            <a:off x="5176911" y="936575"/>
            <a:ext cx="467224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Деятельность компании в рамках оказания услуг страхования и ее преимущество перед конкурентами.</a:t>
            </a:r>
          </a:p>
          <a:p>
            <a:pPr algn="just"/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152007188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79228C1-367C-4B38-96CD-AEDD2612C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462028"/>
              </p:ext>
            </p:extLst>
          </p:nvPr>
        </p:nvGraphicFramePr>
        <p:xfrm>
          <a:off x="5735516" y="896684"/>
          <a:ext cx="6256605" cy="481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16" y="133400"/>
            <a:ext cx="10515600" cy="1325563"/>
          </a:xfrm>
        </p:spPr>
        <p:txBody>
          <a:bodyPr/>
          <a:lstStyle/>
          <a:p>
            <a:r>
              <a:rPr lang="ru-RU" dirty="0"/>
              <a:t>Владение компанией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CC3650-11B4-4D47-B597-B3A0CFBF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13</a:t>
            </a:fld>
            <a:endParaRPr lang="ru-KZ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9090461C-7CF2-47AA-87CF-7F8AA89E7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496382"/>
              </p:ext>
            </p:extLst>
          </p:nvPr>
        </p:nvGraphicFramePr>
        <p:xfrm>
          <a:off x="0" y="896684"/>
          <a:ext cx="5933831" cy="4812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667661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Основные показатели </a:t>
            </a:r>
            <a:r>
              <a:rPr lang="en-US" dirty="0"/>
              <a:t>Munich Re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E9E7B3-C992-4485-945A-02F86281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14</a:t>
            </a:fld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5E8A70-A7A5-4032-9D55-E4B3C3E1A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1110554"/>
            <a:ext cx="11938782" cy="4361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702078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4093"/>
            <a:ext cx="10515600" cy="1325563"/>
          </a:xfrm>
        </p:spPr>
        <p:txBody>
          <a:bodyPr/>
          <a:lstStyle/>
          <a:p>
            <a:r>
              <a:rPr lang="ru-RU" dirty="0"/>
              <a:t>Фонд </a:t>
            </a:r>
            <a:r>
              <a:rPr lang="en-US" dirty="0"/>
              <a:t>Munich Re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713334-8AE0-4861-AE4B-41C0EEB0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15</a:t>
            </a:fld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846CF8-E832-40AE-87C8-7B07FEF13E22}"/>
              </a:ext>
            </a:extLst>
          </p:cNvPr>
          <p:cNvSpPr/>
          <p:nvPr/>
        </p:nvSpPr>
        <p:spPr>
          <a:xfrm>
            <a:off x="838199" y="1277378"/>
            <a:ext cx="10515600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</a:t>
            </a:r>
            <a:r>
              <a:rPr lang="ru-RU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Foundation Мюнхен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является благотворительной организацией, которая была основана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Munich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Фонд начал свою работу 7 апреля 2005 года.</a:t>
            </a:r>
          </a:p>
          <a:p>
            <a:pPr algn="just"/>
            <a:r>
              <a:rPr lang="ru-RU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Основание оборудовано с капиталом 50000000 € и работает преимущественно в новых индустриальных и развивающихся стран. Основные темы фонда являются: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Экологические и климатические изменения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Микростраховани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Микрострахование</a:t>
            </a:r>
            <a:r>
              <a:rPr lang="ru-RU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b="1" i="1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сокращение бедност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сокращение бедности</a:t>
            </a:r>
            <a:endParaRPr lang="ru-RU" b="1" i="1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Вода как фактор ресурсов и рисков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предотвращение стихийных бедстви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Предотвращение бедствий</a:t>
            </a:r>
            <a:r>
              <a:rPr lang="ru-RU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.</a:t>
            </a:r>
          </a:p>
          <a:p>
            <a:pPr algn="just"/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Главной заботой является основой для разработки решений для людей, подверженных риску. Таким образом, знание экспертов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Munich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должно быть переведено в действие. Таким образом, рабочий девиз фонда является «</a:t>
            </a:r>
            <a:r>
              <a:rPr lang="ru-RU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Munich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Foundation - от знания к действию». Основные направления деятельности концентрате фундамента на четырех областях: накопление знаний и реализации, осветление и сенсибилизации, сети экспертов, а также прямая помощь и поддержка местных проектов.</a:t>
            </a:r>
          </a:p>
          <a:p>
            <a:pPr algn="just"/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Фонд работает с местными, национальными и международными партнерами. Большинство проектов вписываться в глобальных рамках. Так как адаптация к климату и окружающей среды является гораздо более трудным для бедных стран, в центре внимания фонда является в первую очередь на людях в развивающихся странах.</a:t>
            </a:r>
          </a:p>
        </p:txBody>
      </p:sp>
    </p:spTree>
    <p:extLst>
      <p:ext uri="{BB962C8B-B14F-4D97-AF65-F5344CB8AC3E}">
        <p14:creationId xmlns:p14="http://schemas.microsoft.com/office/powerpoint/2010/main" val="270536023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238"/>
            <a:ext cx="10515600" cy="1325563"/>
          </a:xfrm>
        </p:spPr>
        <p:txBody>
          <a:bodyPr/>
          <a:lstStyle/>
          <a:p>
            <a:r>
              <a:rPr lang="ru-RU" dirty="0"/>
              <a:t>Нынешние показатели компании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C654D0-BC9B-47DA-827A-2502A762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16</a:t>
            </a:fld>
            <a:endParaRPr lang="ru-KZ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EF93F33-B314-4433-B4A9-5A70D0F52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3801"/>
            <a:ext cx="2035199" cy="203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7F1F0B5-FE5A-4AC9-B01D-7C86BFF9A21F}"/>
              </a:ext>
            </a:extLst>
          </p:cNvPr>
          <p:cNvSpPr/>
          <p:nvPr/>
        </p:nvSpPr>
        <p:spPr>
          <a:xfrm>
            <a:off x="3062068" y="1393801"/>
            <a:ext cx="8459372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</a:rPr>
              <a:t>Годовая прибыль </a:t>
            </a:r>
            <a:r>
              <a:rPr lang="ru-RU" b="0" i="0" u="sng" dirty="0" err="1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Munich</a:t>
            </a:r>
            <a:r>
              <a:rPr lang="ru-RU" b="0" i="0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0" i="0" u="sng" dirty="0" err="1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</a:t>
            </a:r>
            <a:r>
              <a:rPr lang="ru-RU" b="0" i="0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b="0" i="0" dirty="0">
                <a:effectLst/>
              </a:rPr>
              <a:t>превысила прогнозный показатель на 200 млн евро и составила 2,7 млрд евро. Об этом говорится в пресс-релизе </a:t>
            </a:r>
            <a:r>
              <a:rPr lang="ru-RU" b="0" i="0" dirty="0" err="1">
                <a:effectLst/>
              </a:rPr>
              <a:t>Munich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Re</a:t>
            </a:r>
            <a:r>
              <a:rPr lang="ru-RU" b="0" i="0" dirty="0">
                <a:effectLst/>
              </a:rPr>
              <a:t>, в котором приводятся основные показатели деятельности германского перестраховщика за 2019 год.</a:t>
            </a:r>
          </a:p>
          <a:p>
            <a:pPr algn="just"/>
            <a:r>
              <a:rPr lang="ru-RU" b="0" i="0" dirty="0">
                <a:effectLst/>
              </a:rPr>
              <a:t>Согласно этим данным, валовая выручка компании возросла на 4,9% по сравнению с 2018 годом до 51,5 млрд евро. Коэффициент платежеспособности на конец отчетного периода составил 237%, что на 8 </a:t>
            </a:r>
            <a:r>
              <a:rPr lang="ru-RU" b="0" i="0" dirty="0" err="1">
                <a:effectLst/>
              </a:rPr>
              <a:t>п.п</a:t>
            </a:r>
            <a:r>
              <a:rPr lang="ru-RU" b="0" i="0" dirty="0">
                <a:effectLst/>
              </a:rPr>
              <a:t>. ниже данных за 2018 год, но запас финансовой устойчивости </a:t>
            </a:r>
            <a:r>
              <a:rPr lang="ru-RU" b="0" i="0" dirty="0" err="1">
                <a:effectLst/>
              </a:rPr>
              <a:t>Munich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Re</a:t>
            </a:r>
            <a:r>
              <a:rPr lang="ru-RU" b="0" i="0" dirty="0">
                <a:effectLst/>
              </a:rPr>
              <a:t> остается достаточно высоким. Ожидается, что дивиденды </a:t>
            </a:r>
            <a:r>
              <a:rPr lang="ru-RU" dirty="0"/>
              <a:t>акционерам составят 9,8 евро на одну акцию при условии одобрения Наблюдательным советом компании.</a:t>
            </a:r>
          </a:p>
          <a:p>
            <a:pPr algn="just"/>
            <a:r>
              <a:rPr lang="ru-RU" dirty="0"/>
              <a:t>«Более высокие дивиденды, новая программа обратного выкупа акций и показатель прибыли опережают прогнозы </a:t>
            </a:r>
            <a:r>
              <a:rPr lang="ru-RU" dirty="0" err="1"/>
              <a:t>Munich</a:t>
            </a:r>
            <a:r>
              <a:rPr lang="ru-RU" dirty="0"/>
              <a:t> </a:t>
            </a:r>
            <a:r>
              <a:rPr lang="ru-RU" dirty="0" err="1"/>
              <a:t>Re</a:t>
            </a:r>
            <a:r>
              <a:rPr lang="ru-RU" dirty="0"/>
              <a:t>. Я уверен, что /…/ мы достигнем намеченную цель в 2,8 млрд евро на 2020 год», — прокомментировал глава </a:t>
            </a:r>
            <a:r>
              <a:rPr lang="ru-RU" dirty="0" err="1"/>
              <a:t>Munich</a:t>
            </a:r>
            <a:r>
              <a:rPr lang="ru-RU" dirty="0"/>
              <a:t> </a:t>
            </a:r>
            <a:r>
              <a:rPr lang="ru-RU" dirty="0" err="1"/>
              <a:t>Re</a:t>
            </a:r>
            <a:r>
              <a:rPr lang="ru-RU" dirty="0"/>
              <a:t> </a:t>
            </a:r>
            <a:r>
              <a:rPr lang="ru-RU" dirty="0" err="1"/>
              <a:t>Иоахим</a:t>
            </a:r>
            <a:r>
              <a:rPr lang="ru-RU" dirty="0"/>
              <a:t> </a:t>
            </a:r>
            <a:r>
              <a:rPr lang="ru-RU" dirty="0" err="1"/>
              <a:t>Веннинг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Ранее ряд зарубежных СМИ сообщали, что </a:t>
            </a:r>
            <a:r>
              <a:rPr lang="ru-RU" dirty="0" err="1"/>
              <a:t>Munich</a:t>
            </a:r>
            <a:r>
              <a:rPr lang="ru-RU" dirty="0"/>
              <a:t> </a:t>
            </a:r>
            <a:r>
              <a:rPr lang="ru-RU" dirty="0" err="1"/>
              <a:t>Re</a:t>
            </a:r>
            <a:r>
              <a:rPr lang="ru-RU" dirty="0"/>
              <a:t> может пересмотреть прогнозную цель по прибыли, увеличив показатель с 2,8 млрд евро до 3,0 млрд евро.</a:t>
            </a:r>
          </a:p>
        </p:txBody>
      </p:sp>
    </p:spTree>
    <p:extLst>
      <p:ext uri="{BB962C8B-B14F-4D97-AF65-F5344CB8AC3E}">
        <p14:creationId xmlns:p14="http://schemas.microsoft.com/office/powerpoint/2010/main" val="90397548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400"/>
            <a:ext cx="10515600" cy="1325563"/>
          </a:xfrm>
        </p:spPr>
        <p:txBody>
          <a:bodyPr/>
          <a:lstStyle/>
          <a:p>
            <a:r>
              <a:rPr lang="ru-RU" dirty="0"/>
              <a:t>Нынешние показатели компании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382F61-A2B7-4F0A-94EC-B1936700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17</a:t>
            </a:fld>
            <a:endParaRPr lang="ru-KZ"/>
          </a:p>
        </p:txBody>
      </p:sp>
      <p:pic>
        <p:nvPicPr>
          <p:cNvPr id="7170" name="Picture 2" descr="Munich Re отчиталась о росте премий и операционной прибыли в 3 квартале 2019 года">
            <a:extLst>
              <a:ext uri="{FF2B5EF4-FFF2-40B4-BE49-F238E27FC236}">
                <a16:creationId xmlns:a16="http://schemas.microsoft.com/office/drawing/2014/main" id="{3E7C9C2D-8DDA-4129-91E8-72D2BE428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63" y="913780"/>
            <a:ext cx="7429500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374BE9-708D-460F-B734-843187454A98}"/>
              </a:ext>
            </a:extLst>
          </p:cNvPr>
          <p:cNvSpPr/>
          <p:nvPr/>
        </p:nvSpPr>
        <p:spPr>
          <a:xfrm>
            <a:off x="1181100" y="3956428"/>
            <a:ext cx="10621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Перестраховочная группа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Munich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планирует превзойти свои первоначальные цели по прибыли и доходам на 2019 год и сообщила о прибыли в 3 квартале 2019 года в размере 865 млн. евро, по сравнению с 483 млн. евро в предыдущем году.</a:t>
            </a:r>
            <a:endParaRPr lang="ru-KZ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9E98BE-41A3-4748-B9C4-30FA00DA5053}"/>
              </a:ext>
            </a:extLst>
          </p:cNvPr>
          <p:cNvSpPr/>
          <p:nvPr/>
        </p:nvSpPr>
        <p:spPr>
          <a:xfrm>
            <a:off x="1181099" y="5007956"/>
            <a:ext cx="1062169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Перестрахование имущества и несчастных случаев принесло 464 млн евро по сравнению с 151 млн евро. Объем премий вырос до 6,59 млрд. евро с 5,76 млрд. евро, а совокупный коэффициент составил 104,7% против 100,7% чистой заработанной премии из-за крупных убытков.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88113504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36525"/>
            <a:ext cx="10515600" cy="1325563"/>
          </a:xfrm>
        </p:spPr>
        <p:txBody>
          <a:bodyPr/>
          <a:lstStyle/>
          <a:p>
            <a:r>
              <a:rPr lang="ru-RU" dirty="0"/>
              <a:t>Нынешние показатели компании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CB7812-3B8C-4A9C-9406-7DA0350D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18</a:t>
            </a:fld>
            <a:endParaRPr lang="ru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5A58EC-2FCB-42A6-9922-A87368F7559E}"/>
              </a:ext>
            </a:extLst>
          </p:cNvPr>
          <p:cNvSpPr/>
          <p:nvPr/>
        </p:nvSpPr>
        <p:spPr>
          <a:xfrm>
            <a:off x="723900" y="3542427"/>
            <a:ext cx="10836813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сфере перестрахования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Munich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настоящее время ожидает получить прибыль в размере более 2,1 млрд евро и премиальный доход более 31 млрд. евро за весь год.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Крупные убытки на сумму более 10 млн. евро в 3-м квартале составили 981 млн. евро по сравнению с 599 млн. за аналогичный период прошлого года, что включает в себя дополнительные прибыли и убытки по основным претензиям предыдущих лет.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Крупные потери, вызванные техногенными катастрофами, в третьем квартале составили относительно высокие 404 млн. евро, в основном из-за авиации и космоса, а также из-за пожаров.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Крупные природные катастрофы стоят в общей сложности 577 млн. евро, ураган Дориан - около 360 млн. евро, а Тайфун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Факсай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около 380 млн. евро.</a:t>
            </a:r>
          </a:p>
        </p:txBody>
      </p:sp>
      <p:pic>
        <p:nvPicPr>
          <p:cNvPr id="6" name="Picture 2" descr="Munich Re отчиталась о росте премий и операционной прибыли в 3 квартале 2019 года">
            <a:extLst>
              <a:ext uri="{FF2B5EF4-FFF2-40B4-BE49-F238E27FC236}">
                <a16:creationId xmlns:a16="http://schemas.microsoft.com/office/drawing/2014/main" id="{0DCC7BB5-579F-4C61-9039-43D046E7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08" y="1130208"/>
            <a:ext cx="6331047" cy="2353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62784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380"/>
            <a:ext cx="10515600" cy="1325563"/>
          </a:xfrm>
        </p:spPr>
        <p:txBody>
          <a:bodyPr/>
          <a:lstStyle/>
          <a:p>
            <a:r>
              <a:rPr lang="ru-RU" dirty="0"/>
              <a:t>Компания в числах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B9112E-AC9E-4C85-8877-FD67FC42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19</a:t>
            </a:fld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B30EB0-4907-4C14-9177-DA908BE28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7" y="823449"/>
            <a:ext cx="8545118" cy="102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252177F-8CC4-49AC-9DD9-23D6D8EA0D9F}"/>
              </a:ext>
            </a:extLst>
          </p:cNvPr>
          <p:cNvSpPr/>
          <p:nvPr/>
        </p:nvSpPr>
        <p:spPr>
          <a:xfrm>
            <a:off x="1176327" y="2131735"/>
            <a:ext cx="966986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272B2E"/>
                </a:solidFill>
                <a:effectLst/>
                <a:latin typeface="MunichRE"/>
              </a:rPr>
              <a:t>С нашего первого дня в бизнесе в 1880 году мы завоевали репутацию непревзойденной экспертизы риска в сочетании с твердой финансовой поддержкой. Клиенты полагались на нашу финансовую защиту перед лицом исключительных уровней ущерба - от землетрясения 1906 года в Сан-Франциско или во время рекордного сезона ураганов в Атлантике 2017 года. Мы на их стороне, каждый раз.</a:t>
            </a:r>
            <a:endParaRPr lang="ru-KZ" sz="20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970BA0-FDB6-432C-9B44-00704937E533}"/>
              </a:ext>
            </a:extLst>
          </p:cNvPr>
          <p:cNvSpPr/>
          <p:nvPr/>
        </p:nvSpPr>
        <p:spPr>
          <a:xfrm>
            <a:off x="1176327" y="4336375"/>
            <a:ext cx="966986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272B2E"/>
                </a:solidFill>
                <a:effectLst/>
                <a:latin typeface="MunichRE"/>
              </a:rPr>
              <a:t>Специалисты из более чем 80 сфер опыта работают в </a:t>
            </a:r>
            <a:r>
              <a:rPr lang="ru-RU" sz="2000" b="0" i="0" dirty="0" err="1">
                <a:solidFill>
                  <a:srgbClr val="272B2E"/>
                </a:solidFill>
                <a:effectLst/>
                <a:latin typeface="MunichRE"/>
              </a:rPr>
              <a:t>Munich</a:t>
            </a:r>
            <a:r>
              <a:rPr lang="ru-RU" sz="2000" b="0" i="0" dirty="0">
                <a:solidFill>
                  <a:srgbClr val="272B2E"/>
                </a:solidFill>
                <a:effectLst/>
                <a:latin typeface="MunichRE"/>
              </a:rPr>
              <a:t> </a:t>
            </a:r>
            <a:r>
              <a:rPr lang="ru-RU" sz="2000" b="0" i="0" dirty="0" err="1">
                <a:solidFill>
                  <a:srgbClr val="272B2E"/>
                </a:solidFill>
                <a:effectLst/>
                <a:latin typeface="MunichRE"/>
              </a:rPr>
              <a:t>Re</a:t>
            </a:r>
            <a:r>
              <a:rPr lang="ru-RU" sz="2000" b="0" i="0" dirty="0">
                <a:solidFill>
                  <a:srgbClr val="272B2E"/>
                </a:solidFill>
                <a:effectLst/>
                <a:latin typeface="MunichRE"/>
              </a:rPr>
              <a:t> для выявления рисков. Независимо от того, специализируется ли вы на математике, науке о данных, информатике, IT, </a:t>
            </a:r>
            <a:r>
              <a:rPr lang="ru-RU" sz="2000" b="0" i="0" dirty="0" err="1">
                <a:solidFill>
                  <a:srgbClr val="272B2E"/>
                </a:solidFill>
                <a:effectLst/>
                <a:latin typeface="MunichRE"/>
              </a:rPr>
              <a:t>IoT</a:t>
            </a:r>
            <a:r>
              <a:rPr lang="ru-RU" sz="2000" b="0" i="0" dirty="0">
                <a:solidFill>
                  <a:srgbClr val="272B2E"/>
                </a:solidFill>
                <a:effectLst/>
                <a:latin typeface="MunichRE"/>
              </a:rPr>
              <a:t>, машиностроении, юриспруденции или экономике, мы ценим видение, драйв и разнообразные таланты и навыки.</a:t>
            </a:r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11634562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251"/>
            <a:ext cx="10515600" cy="1325563"/>
          </a:xfrm>
        </p:spPr>
        <p:txBody>
          <a:bodyPr/>
          <a:lstStyle/>
          <a:p>
            <a:r>
              <a:rPr lang="ru-RU" dirty="0"/>
              <a:t>История создания компании</a:t>
            </a:r>
            <a:endParaRPr lang="ru-KZ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3F66B3-9F30-41CF-80B0-E1A05A6D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2</a:t>
            </a:fld>
            <a:endParaRPr lang="ru-KZ"/>
          </a:p>
        </p:txBody>
      </p:sp>
      <p:pic>
        <p:nvPicPr>
          <p:cNvPr id="1026" name="Picture 2" descr="Carl von Thieme - Co-Founder @ Allianz | Crunchbase">
            <a:extLst>
              <a:ext uri="{FF2B5EF4-FFF2-40B4-BE49-F238E27FC236}">
                <a16:creationId xmlns:a16="http://schemas.microsoft.com/office/drawing/2014/main" id="{9975718E-FC46-4B66-8E9F-1D348A85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60" y="2055814"/>
            <a:ext cx="2992480" cy="299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A82FAE-8E9E-4E34-A8C0-C4986250C0EC}"/>
              </a:ext>
            </a:extLst>
          </p:cNvPr>
          <p:cNvSpPr/>
          <p:nvPr/>
        </p:nvSpPr>
        <p:spPr>
          <a:xfrm>
            <a:off x="838200" y="1373633"/>
            <a:ext cx="4282440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  <a:latin typeface="Arial" panose="020B0604020202020204" pitchFamily="34" charset="0"/>
              </a:rPr>
              <a:t>Компания основана в </a:t>
            </a:r>
            <a:r>
              <a:rPr lang="ru-RU" sz="2000" b="0" i="0" u="none" strike="noStrike" dirty="0">
                <a:effectLst/>
                <a:latin typeface="Arial" panose="020B0604020202020204" pitchFamily="34" charset="0"/>
                <a:hlinkClick r:id="rId3" tooltip="188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1880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 Карлом фон Тиме (</a:t>
            </a:r>
            <a:r>
              <a:rPr lang="ru-RU" sz="2000" b="0" i="1" dirty="0" err="1">
                <a:effectLst/>
                <a:latin typeface="Arial" panose="020B0604020202020204" pitchFamily="34" charset="0"/>
              </a:rPr>
              <a:t>Carl</a:t>
            </a:r>
            <a:r>
              <a:rPr lang="ru-RU" sz="2000" b="0" i="1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effectLst/>
                <a:latin typeface="Arial" panose="020B0604020202020204" pitchFamily="34" charset="0"/>
              </a:rPr>
              <a:t>von</a:t>
            </a:r>
            <a:r>
              <a:rPr lang="ru-RU" sz="2000" b="0" i="1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effectLst/>
                <a:latin typeface="Arial" panose="020B0604020202020204" pitchFamily="34" charset="0"/>
              </a:rPr>
              <a:t>Thieme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), который также был основателем страховой компании </a:t>
            </a:r>
            <a:r>
              <a:rPr lang="ru-RU" sz="2000" b="0" i="0" u="none" strike="noStrike" dirty="0" err="1">
                <a:effectLst/>
                <a:latin typeface="Arial" panose="020B0604020202020204" pitchFamily="34" charset="0"/>
                <a:hlinkClick r:id="rId4" tooltip="Allianz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Allianz</a:t>
            </a:r>
            <a:r>
              <a:rPr lang="ru-RU" sz="2000" b="0" i="0" u="none" strike="noStrike" dirty="0">
                <a:effectLst/>
                <a:latin typeface="Arial" panose="020B0604020202020204" pitchFamily="34" charset="0"/>
              </a:rPr>
              <a:t>, а также 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Вильгельм Финик (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Wilhelm von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Finck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). Оперативное и полное урегулирование претензий после </a:t>
            </a:r>
            <a:r>
              <a:rPr lang="ru-RU" sz="2000" b="0" i="0" u="none" strike="noStrike" dirty="0">
                <a:effectLst/>
                <a:latin typeface="Arial" panose="020B0604020202020204" pitchFamily="34" charset="0"/>
                <a:hlinkClick r:id="rId5" tooltip="Землетрясение в Сан-Франциско (1906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землетрясения в Сан-Франциско 1906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 года дало импульс быстрому росту компании.</a:t>
            </a:r>
            <a:endParaRPr lang="ru-KZ" sz="2000" dirty="0"/>
          </a:p>
        </p:txBody>
      </p:sp>
      <p:pic>
        <p:nvPicPr>
          <p:cNvPr id="1028" name="Picture 4" descr="Wilhelm Peter von Finck">
            <a:extLst>
              <a:ext uri="{FF2B5EF4-FFF2-40B4-BE49-F238E27FC236}">
                <a16:creationId xmlns:a16="http://schemas.microsoft.com/office/drawing/2014/main" id="{34967B68-F815-4C40-AB77-9939745B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77" y="1858079"/>
            <a:ext cx="2344615" cy="3290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3BA7F7-D44A-4899-BFDC-3D56E0B8DEA3}"/>
              </a:ext>
            </a:extLst>
          </p:cNvPr>
          <p:cNvSpPr/>
          <p:nvPr/>
        </p:nvSpPr>
        <p:spPr>
          <a:xfrm>
            <a:off x="5646846" y="1524801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Wilhelm von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Finck</a:t>
            </a:r>
            <a:endParaRPr lang="ru-KZ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E296C0A-8689-4585-B50B-E3AB358B9EE9}"/>
              </a:ext>
            </a:extLst>
          </p:cNvPr>
          <p:cNvSpPr/>
          <p:nvPr/>
        </p:nvSpPr>
        <p:spPr>
          <a:xfrm>
            <a:off x="9043481" y="1543619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latin typeface="Arial" panose="020B0604020202020204" pitchFamily="34" charset="0"/>
              </a:rPr>
              <a:t>Carl</a:t>
            </a:r>
            <a:r>
              <a:rPr lang="ru-RU" i="1" dirty="0">
                <a:latin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</a:rPr>
              <a:t>von</a:t>
            </a:r>
            <a:r>
              <a:rPr lang="ru-RU" i="1" dirty="0">
                <a:latin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</a:rPr>
              <a:t>Thieme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39484809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Позиция компании в мировом рейтинге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A55380-00D4-4B28-943E-5368FE58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20</a:t>
            </a:fld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373503-71DC-4FE6-8AE4-DDEA6F31A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93" y="1453447"/>
            <a:ext cx="9726382" cy="503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7BD53B4-C8D1-4AAD-9C4E-E05E4F0608B5}"/>
              </a:ext>
            </a:extLst>
          </p:cNvPr>
          <p:cNvCxnSpPr/>
          <p:nvPr/>
        </p:nvCxnSpPr>
        <p:spPr>
          <a:xfrm>
            <a:off x="1252025" y="4093698"/>
            <a:ext cx="918620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53942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Munich Re</a:t>
            </a:r>
            <a:r>
              <a:rPr lang="ru-RU" dirty="0"/>
              <a:t> в Казахстане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BFD692-B8FE-499A-A8D7-6F28A773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21</a:t>
            </a:fld>
            <a:endParaRPr lang="ru-KZ"/>
          </a:p>
        </p:txBody>
      </p:sp>
      <p:pic>
        <p:nvPicPr>
          <p:cNvPr id="3074" name="Picture 2" descr="Цеснабанк переименовали в Jýsan Bank - новости на Informburo.kz">
            <a:extLst>
              <a:ext uri="{FF2B5EF4-FFF2-40B4-BE49-F238E27FC236}">
                <a16:creationId xmlns:a16="http://schemas.microsoft.com/office/drawing/2014/main" id="{536A79EA-3F33-46FB-A9E4-D4109B584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4314"/>
            <a:ext cx="4617378" cy="132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87EB28-EDD9-4135-8C9B-C9838BCE7232}"/>
              </a:ext>
            </a:extLst>
          </p:cNvPr>
          <p:cNvSpPr/>
          <p:nvPr/>
        </p:nvSpPr>
        <p:spPr>
          <a:xfrm>
            <a:off x="5676900" y="1484314"/>
            <a:ext cx="6096000" cy="4339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Allianz Global Corporate &amp; Specialty 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Chubb European Group 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Hannover Ruck 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AIG Europe S.A.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Samsung Fire &amp; Machine Insurance Co.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HDI Global 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Polish 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Sava Reinsurance Company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d.d.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Swiss Re Europe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Munich Reinsurance Company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Lloyd's Syndicates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Акционерное Общество «СОГАЗ»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Страховое публичное акционерное общество «ИНГОССТРАХ»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Страховое Акционерное Общество «ВСК»</a:t>
            </a:r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4F322F-B638-4766-A10C-872E55B73B00}"/>
              </a:ext>
            </a:extLst>
          </p:cNvPr>
          <p:cNvSpPr/>
          <p:nvPr/>
        </p:nvSpPr>
        <p:spPr>
          <a:xfrm>
            <a:off x="1242646" y="3170961"/>
            <a:ext cx="40151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Партнеры в Казахстане</a:t>
            </a:r>
          </a:p>
        </p:txBody>
      </p:sp>
    </p:spTree>
    <p:extLst>
      <p:ext uri="{BB962C8B-B14F-4D97-AF65-F5344CB8AC3E}">
        <p14:creationId xmlns:p14="http://schemas.microsoft.com/office/powerpoint/2010/main" val="55484232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Казахстанские страховые компании могут перенять у </a:t>
            </a:r>
            <a:r>
              <a:rPr lang="en-US" dirty="0"/>
              <a:t>Munich Re</a:t>
            </a:r>
            <a:r>
              <a:rPr lang="ru-RU" dirty="0"/>
              <a:t>?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A15C0D-62A0-4FB4-9BC2-D6ED0A63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22</a:t>
            </a:fld>
            <a:endParaRPr lang="ru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236B94-B086-4DD0-8AFF-5F372315F649}"/>
              </a:ext>
            </a:extLst>
          </p:cNvPr>
          <p:cNvSpPr/>
          <p:nvPr/>
        </p:nvSpPr>
        <p:spPr>
          <a:xfrm>
            <a:off x="214505" y="1802609"/>
            <a:ext cx="1186964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914400" indent="-914400" algn="just">
              <a:buAutoNum type="arabicPeriod"/>
            </a:pPr>
            <a:r>
              <a:rPr lang="ru-RU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Расширение сфер страхования (космическое и кибер-</a:t>
            </a:r>
          </a:p>
          <a:p>
            <a:pPr marL="914400" indent="-914400" algn="just">
              <a:buAutoNum type="arabicPeriod"/>
            </a:pPr>
            <a:r>
              <a:rPr lang="ru-RU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страхование)</a:t>
            </a:r>
          </a:p>
          <a:p>
            <a:pPr marL="914400" indent="-914400" algn="just">
              <a:buAutoNum type="arabicPeriod"/>
            </a:pP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Более активное продвижение на местном рынке</a:t>
            </a:r>
          </a:p>
          <a:p>
            <a:pPr marL="914400" indent="-914400" algn="just">
              <a:buAutoNum type="arabicPeriod"/>
            </a:pP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Строительство крепкой системы филиалов</a:t>
            </a:r>
          </a:p>
          <a:p>
            <a:pPr marL="914400" indent="-914400" algn="just">
              <a:buAutoNum type="arabicPeriod"/>
            </a:pP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Привлечение инвесторов</a:t>
            </a:r>
          </a:p>
        </p:txBody>
      </p:sp>
      <p:pic>
        <p:nvPicPr>
          <p:cNvPr id="4098" name="Picture 2" descr="Казахстанско-германские отношения достигли высокого уровня ...">
            <a:extLst>
              <a:ext uri="{FF2B5EF4-FFF2-40B4-BE49-F238E27FC236}">
                <a16:creationId xmlns:a16="http://schemas.microsoft.com/office/drawing/2014/main" id="{583B92C4-94E6-41AF-84BB-003030E43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537" y="4117911"/>
            <a:ext cx="3408070" cy="2740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9138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66" y="148337"/>
            <a:ext cx="10515600" cy="1325563"/>
          </a:xfrm>
        </p:spPr>
        <p:txBody>
          <a:bodyPr/>
          <a:lstStyle/>
          <a:p>
            <a:r>
              <a:rPr lang="en-US" dirty="0"/>
              <a:t>SWOT</a:t>
            </a:r>
            <a:r>
              <a:rPr lang="ru-RU" dirty="0"/>
              <a:t>-анализ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6B95AB-F6F7-41EC-A970-C99DE3F8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23</a:t>
            </a:fld>
            <a:endParaRPr lang="ru-KZ"/>
          </a:p>
        </p:txBody>
      </p:sp>
      <p:pic>
        <p:nvPicPr>
          <p:cNvPr id="1028" name="Picture 4" descr="Как сделать SWOT-анализ? Смотрим на примере">
            <a:extLst>
              <a:ext uri="{FF2B5EF4-FFF2-40B4-BE49-F238E27FC236}">
                <a16:creationId xmlns:a16="http://schemas.microsoft.com/office/drawing/2014/main" id="{D1B0C0FA-E799-4E98-9EB5-A090F1229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45343"/>
            <a:ext cx="10078917" cy="54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3C0861-FF76-416C-B7E3-070BE6A2AD0C}"/>
              </a:ext>
            </a:extLst>
          </p:cNvPr>
          <p:cNvSpPr txBox="1"/>
          <p:nvPr/>
        </p:nvSpPr>
        <p:spPr>
          <a:xfrm>
            <a:off x="984738" y="1322363"/>
            <a:ext cx="4726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Многолетний опыт</a:t>
            </a:r>
          </a:p>
          <a:p>
            <a:r>
              <a:rPr lang="ru-RU" sz="2000" dirty="0"/>
              <a:t>Многомиллионная прибыль</a:t>
            </a:r>
          </a:p>
          <a:p>
            <a:r>
              <a:rPr lang="ru-RU" sz="2000" dirty="0"/>
              <a:t>Сильная сеть филиалов</a:t>
            </a:r>
          </a:p>
          <a:p>
            <a:r>
              <a:rPr lang="ru-RU" sz="2000" dirty="0"/>
              <a:t>Сильная политика продвижения на рынке</a:t>
            </a:r>
          </a:p>
          <a:p>
            <a:r>
              <a:rPr lang="ru-RU" sz="2000" dirty="0"/>
              <a:t>Широкий спектр услуг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549FA-A4CD-4B5F-BE6A-7876AA3BDBB3}"/>
              </a:ext>
            </a:extLst>
          </p:cNvPr>
          <p:cNvSpPr txBox="1"/>
          <p:nvPr/>
        </p:nvSpPr>
        <p:spPr>
          <a:xfrm>
            <a:off x="6096000" y="1322363"/>
            <a:ext cx="4412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Крупная компания – проблема менеджмента и управления</a:t>
            </a:r>
          </a:p>
          <a:p>
            <a:endParaRPr lang="ru-KZ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D1E49-ECEB-4C79-9437-B2C4036D9089}"/>
              </a:ext>
            </a:extLst>
          </p:cNvPr>
          <p:cNvSpPr txBox="1"/>
          <p:nvPr/>
        </p:nvSpPr>
        <p:spPr>
          <a:xfrm>
            <a:off x="984738" y="4106699"/>
            <a:ext cx="4881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Доступность получаемых услуг</a:t>
            </a:r>
          </a:p>
          <a:p>
            <a:r>
              <a:rPr lang="ru-RU" sz="2000" dirty="0"/>
              <a:t>Низкая активность конкурентов</a:t>
            </a:r>
          </a:p>
          <a:p>
            <a:r>
              <a:rPr lang="ru-RU" sz="2000" dirty="0"/>
              <a:t>Появление новых сфер оказания услуг</a:t>
            </a:r>
          </a:p>
          <a:p>
            <a:r>
              <a:rPr lang="ru-RU" sz="2000" dirty="0"/>
              <a:t>Рост спроса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F8E89-40AE-48AE-A721-2EEF98364E24}"/>
              </a:ext>
            </a:extLst>
          </p:cNvPr>
          <p:cNvSpPr txBox="1"/>
          <p:nvPr/>
        </p:nvSpPr>
        <p:spPr>
          <a:xfrm>
            <a:off x="6012766" y="4060661"/>
            <a:ext cx="4720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Возможное замедление роста рынка</a:t>
            </a:r>
          </a:p>
          <a:p>
            <a:r>
              <a:rPr lang="ru-RU" sz="2000" dirty="0"/>
              <a:t>Появление сильных конкурентов</a:t>
            </a:r>
          </a:p>
          <a:p>
            <a:r>
              <a:rPr lang="ru-RU" sz="2000" dirty="0"/>
              <a:t>Рост налогового бремени</a:t>
            </a:r>
          </a:p>
          <a:p>
            <a:r>
              <a:rPr lang="ru-RU" sz="2000" dirty="0"/>
              <a:t>Ужесточение законодательных условий</a:t>
            </a:r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174071888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24"/>
            <a:ext cx="10515600" cy="1325563"/>
          </a:xfrm>
        </p:spPr>
        <p:txBody>
          <a:bodyPr/>
          <a:lstStyle/>
          <a:p>
            <a:r>
              <a:rPr lang="ru-RU" dirty="0"/>
              <a:t>Использованные источники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0B1334-8B39-447E-A3E8-30FCE57A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24</a:t>
            </a:fld>
            <a:endParaRPr lang="ru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D01FE2-C0E8-4F02-9F74-419D0C1DBE8C}"/>
              </a:ext>
            </a:extLst>
          </p:cNvPr>
          <p:cNvSpPr/>
          <p:nvPr/>
        </p:nvSpPr>
        <p:spPr>
          <a:xfrm>
            <a:off x="838200" y="1443813"/>
            <a:ext cx="106410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Официальный сайт: </a:t>
            </a: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https://www.munichre.com/en.html</a:t>
            </a:r>
            <a:endParaRPr lang="ru-RU" sz="2000" dirty="0"/>
          </a:p>
          <a:p>
            <a:pPr marL="342900" indent="-342900">
              <a:buFontTx/>
              <a:buAutoNum type="arabicPeriod"/>
            </a:pPr>
            <a:r>
              <a:rPr lang="ru-KZ" altLang="ru-KZ" sz="2000" i="1" dirty="0">
                <a:latin typeface="Arial" panose="020B0604020202020204" pitchFamily="34" charset="0"/>
                <a:cs typeface="Arial" panose="020B0604020202020204" pitchFamily="34" charset="0"/>
              </a:rPr>
              <a:t>Рожков, Алексей.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Главный по перестрахованию жизни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. «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  <a:hlinkClick r:id="rId4" tooltip="Ведомост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Ведомости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» (17 октября 2006). — "Дочка" </a:t>
            </a:r>
            <a:r>
              <a:rPr lang="ru-KZ" altLang="ru-KZ" sz="2000" dirty="0" err="1">
                <a:latin typeface="Arial" panose="020B0604020202020204" pitchFamily="34" charset="0"/>
                <a:cs typeface="Arial" panose="020B0604020202020204" pitchFamily="34" charset="0"/>
              </a:rPr>
              <a:t>Munich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altLang="ru-KZ" sz="20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 оценивает свою долю на рынке свыше 50%. Дата обращения 20 мая 2014.</a:t>
            </a:r>
            <a:r>
              <a:rPr lang="ru-KZ" altLang="ru-KZ" sz="2000" dirty="0"/>
              <a:t> </a:t>
            </a:r>
            <a:endParaRPr lang="ru-RU" altLang="ru-KZ" sz="2000" dirty="0"/>
          </a:p>
          <a:p>
            <a:pPr marL="342900" indent="-342900">
              <a:buFontTx/>
              <a:buAutoNum type="arabicPeriod"/>
            </a:pPr>
            <a:r>
              <a:rPr lang="en-US" sz="20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World’s Biggest Public Companies List – Forbes</a:t>
            </a:r>
            <a:endParaRPr lang="ru-RU" sz="2000" u="sng" dirty="0"/>
          </a:p>
          <a:p>
            <a:pPr marL="342900" indent="-342900">
              <a:buFontTx/>
              <a:buAutoNum type="arabicPeriod"/>
            </a:pP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SCOR – с верой в «жизнь»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. Страхование сегодня (7 декабря 2006). — Интервью Жиля Мейера (</a:t>
            </a:r>
            <a:r>
              <a:rPr lang="ru-KZ" altLang="ru-KZ" sz="2000" dirty="0" err="1">
                <a:latin typeface="Arial" panose="020B0604020202020204" pitchFamily="34" charset="0"/>
                <a:cs typeface="Arial" panose="020B0604020202020204" pitchFamily="34" charset="0"/>
              </a:rPr>
              <a:t>Gilles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altLang="ru-KZ" sz="2000" dirty="0" err="1">
                <a:latin typeface="Arial" panose="020B0604020202020204" pitchFamily="34" charset="0"/>
                <a:cs typeface="Arial" panose="020B0604020202020204" pitchFamily="34" charset="0"/>
              </a:rPr>
              <a:t>Meyer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), генерального директора SCOR </a:t>
            </a:r>
            <a:r>
              <a:rPr lang="ru-KZ" altLang="ru-KZ" sz="2000" dirty="0" err="1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altLang="ru-KZ" sz="20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 SE, члена правления группы SCOR. Дата обращения 9 сентября 2013.</a:t>
            </a:r>
            <a:r>
              <a:rPr lang="ru-KZ" altLang="ru-KZ" sz="2000" dirty="0"/>
              <a:t> </a:t>
            </a:r>
            <a:endParaRPr lang="ru-KZ" altLang="ru-KZ" sz="2000" dirty="0">
              <a:latin typeface="Arial" panose="020B0604020202020204" pitchFamily="34" charset="0"/>
            </a:endParaRPr>
          </a:p>
          <a:p>
            <a:endParaRPr lang="ru-KZ" altLang="ru-K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8532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24D314-CEC4-48BC-833C-3CEB973B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25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363637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26" y="367506"/>
            <a:ext cx="8596668" cy="1320800"/>
          </a:xfrm>
        </p:spPr>
        <p:txBody>
          <a:bodyPr/>
          <a:lstStyle/>
          <a:p>
            <a:r>
              <a:rPr lang="ru-RU" dirty="0"/>
              <a:t>Собственники и руководство</a:t>
            </a:r>
            <a:br>
              <a:rPr lang="ru-RU" dirty="0"/>
            </a:b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5BEC41-86DB-478E-A935-202A5EC2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3</a:t>
            </a:fld>
            <a:endParaRPr lang="ru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919C1F-05E7-4AA1-8D12-9FED431DD5D3}"/>
              </a:ext>
            </a:extLst>
          </p:cNvPr>
          <p:cNvSpPr/>
          <p:nvPr/>
        </p:nvSpPr>
        <p:spPr>
          <a:xfrm>
            <a:off x="543951" y="1027906"/>
            <a:ext cx="4393809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Arial" panose="020B0604020202020204" pitchFamily="34" charset="0"/>
              </a:rPr>
              <a:t>Рыночная капитализация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Munich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Re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на 31 декабря 2012 года превышала 24 млрд евро, основными держателями акций выступают институциональные инвесторы (основные - </a:t>
            </a:r>
            <a:r>
              <a:rPr lang="ru-RU" sz="2400" b="0" i="0" u="none" strike="noStrike" dirty="0" err="1">
                <a:effectLst/>
                <a:latin typeface="Arial" panose="020B0604020202020204" pitchFamily="34" charset="0"/>
                <a:hlinkClick r:id="rId2" tooltip="Berkshire Hathawa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Berkshire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  <a:hlinkClick r:id="rId2" tooltip="Berkshire Hathawa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0" i="0" u="none" strike="noStrike" dirty="0" err="1">
                <a:effectLst/>
                <a:latin typeface="Arial" panose="020B0604020202020204" pitchFamily="34" charset="0"/>
                <a:hlinkClick r:id="rId2" tooltip="Berkshire Hathawa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Hathaway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(11,2%) и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BlackRock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(6,2%)).</a:t>
            </a:r>
            <a:endParaRPr lang="ru-KZ" sz="2400" dirty="0"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4BA05DA0-CFEC-4CF4-BE5A-9FECF6C274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155519"/>
              </p:ext>
            </p:extLst>
          </p:nvPr>
        </p:nvGraphicFramePr>
        <p:xfrm>
          <a:off x="5232009" y="1223889"/>
          <a:ext cx="6121791" cy="358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565228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RGO Group AG - YouTube">
            <a:extLst>
              <a:ext uri="{FF2B5EF4-FFF2-40B4-BE49-F238E27FC236}">
                <a16:creationId xmlns:a16="http://schemas.microsoft.com/office/drawing/2014/main" id="{5551CE90-5A17-492F-A752-B2DFBF53A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35478"/>
            <a:ext cx="4030996" cy="3483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Деятельность</a:t>
            </a:r>
            <a:br>
              <a:rPr lang="ru-RU" dirty="0"/>
            </a:b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D1ECD1-BB15-4F9D-8156-11256137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4</a:t>
            </a:fld>
            <a:endParaRPr lang="ru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4AB1B5-3897-42F8-8DC7-D8234E2081EE}"/>
              </a:ext>
            </a:extLst>
          </p:cNvPr>
          <p:cNvSpPr/>
          <p:nvPr/>
        </p:nvSpPr>
        <p:spPr>
          <a:xfrm>
            <a:off x="587328" y="1699687"/>
            <a:ext cx="5575495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  <a:latin typeface="Arial" panose="020B0604020202020204" pitchFamily="34" charset="0"/>
              </a:rPr>
              <a:t>Компания имеет свыше 5 тыс. клиентов — страховых компаний в 160 странах мира. Помимо перестрахования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Munich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Re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Group занимается также прямым (первичным) страхованием через группу ERGO. С 1999 года группа занимается управлением активами через компанию MEAG (MUNICH ERGO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AssetManagement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GmbH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). В </a:t>
            </a:r>
            <a:r>
              <a:rPr lang="ru-RU" sz="2000" b="0" i="0" u="none" strike="noStrike" dirty="0">
                <a:effectLst/>
                <a:latin typeface="Arial" panose="020B0604020202020204" pitchFamily="34" charset="0"/>
                <a:hlinkClick r:id="rId3" tooltip="2012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2012 году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 группа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Munich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Re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собрала 52,0 млрд евро страховых и перестраховочных премий и получила 3,2 млрд евро чистой прибыли.</a:t>
            </a:r>
            <a:endParaRPr lang="ru-KZ" sz="2000" dirty="0"/>
          </a:p>
        </p:txBody>
      </p:sp>
      <p:pic>
        <p:nvPicPr>
          <p:cNvPr id="2052" name="Picture 4" descr="MUNICH ERGO Asset Management GMBH &amp; Horse Creek and Electra Wind ...">
            <a:extLst>
              <a:ext uri="{FF2B5EF4-FFF2-40B4-BE49-F238E27FC236}">
                <a16:creationId xmlns:a16="http://schemas.microsoft.com/office/drawing/2014/main" id="{5181345C-863F-46C6-BE96-13A6905DA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53" y="4431833"/>
            <a:ext cx="4175490" cy="1690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8671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Филиалы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032FED-2E2C-4338-B749-5851EBEA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5</a:t>
            </a:fld>
            <a:endParaRPr lang="ru-KZ"/>
          </a:p>
        </p:txBody>
      </p:sp>
      <p:pic>
        <p:nvPicPr>
          <p:cNvPr id="3074" name="Picture 2" descr="Companies We Represent - MAB Insurance Options">
            <a:extLst>
              <a:ext uri="{FF2B5EF4-FFF2-40B4-BE49-F238E27FC236}">
                <a16:creationId xmlns:a16="http://schemas.microsoft.com/office/drawing/2014/main" id="{276AFBEC-D999-4CDD-B251-27E2E4F8E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12" y="1292345"/>
            <a:ext cx="4024891" cy="2143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unich Reinsurance America Munich Reinsurance America Company ...">
            <a:extLst>
              <a:ext uri="{FF2B5EF4-FFF2-40B4-BE49-F238E27FC236}">
                <a16:creationId xmlns:a16="http://schemas.microsoft.com/office/drawing/2014/main" id="{8C73D22E-15E2-4337-9F4A-DD6E0C6E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724" y="1251863"/>
            <a:ext cx="2906590" cy="217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RGO Group AG Statistics on Twitter followers | Socialbakers">
            <a:extLst>
              <a:ext uri="{FF2B5EF4-FFF2-40B4-BE49-F238E27FC236}">
                <a16:creationId xmlns:a16="http://schemas.microsoft.com/office/drawing/2014/main" id="{19E4242D-7B25-47BA-ADE9-0E8C37E9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563" y="1104226"/>
            <a:ext cx="2525030" cy="2525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CDF07E-7E60-44AF-892E-4A50FC7B23EC}"/>
              </a:ext>
            </a:extLst>
          </p:cNvPr>
          <p:cNvSpPr/>
          <p:nvPr/>
        </p:nvSpPr>
        <p:spPr>
          <a:xfrm>
            <a:off x="4821368" y="3771027"/>
            <a:ext cx="337530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 1996 году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Munich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приобрела American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примерно за 3,8 миллиарда долларов. Дополнительные средства были необходимы для расширения резервов на случай несчастных случаев и политики в отношении асбеста.</a:t>
            </a:r>
            <a:endParaRPr lang="ru-KZ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CE9078-0947-4830-B5C2-13F37D7F23B9}"/>
              </a:ext>
            </a:extLst>
          </p:cNvPr>
          <p:cNvSpPr/>
          <p:nvPr/>
        </p:nvSpPr>
        <p:spPr>
          <a:xfrm>
            <a:off x="8204762" y="3771027"/>
            <a:ext cx="3554876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ERGO Group AG 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возникла в конце 1997 года в результате объединения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Victoria Holding AG 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и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Hamburg-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Mannheimer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AG; 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последний произошел от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Hamburg-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Mannheimer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Versicherungs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-AG, 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компании по страхованию жизни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Hamburg-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Mannheimer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-Gruppe.</a:t>
            </a:r>
            <a:endParaRPr lang="ru-KZ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966240-C824-415D-96DE-BEE4BCE9859A}"/>
              </a:ext>
            </a:extLst>
          </p:cNvPr>
          <p:cNvSpPr/>
          <p:nvPr/>
        </p:nvSpPr>
        <p:spPr>
          <a:xfrm>
            <a:off x="432362" y="4048025"/>
            <a:ext cx="404738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Arial" panose="020B0604020202020204" pitchFamily="34" charset="0"/>
              </a:rPr>
              <a:t>В 2008 году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Midland</a:t>
            </a:r>
            <a:r>
              <a:rPr lang="ru-RU" b="0" i="0" dirty="0">
                <a:effectLst/>
                <a:latin typeface="Arial" panose="020B0604020202020204" pitchFamily="34" charset="0"/>
              </a:rPr>
              <a:t> и ее дочерние предприятия были приобретены </a:t>
            </a:r>
            <a:r>
              <a:rPr lang="ru-RU" b="0" i="0" u="none" strike="noStrike" dirty="0" err="1">
                <a:effectLst/>
                <a:latin typeface="Arial" panose="020B0604020202020204" pitchFamily="34" charset="0"/>
                <a:hlinkClick r:id="rId5" tooltip="Мюнхен Р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Munich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hlinkClick r:id="rId5" tooltip="Мюнхен Р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0" i="0" u="none" strike="noStrike" dirty="0" err="1">
                <a:effectLst/>
                <a:latin typeface="Arial" panose="020B0604020202020204" pitchFamily="34" charset="0"/>
                <a:hlinkClick r:id="rId5" tooltip="Мюнхен Р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</a:t>
            </a:r>
            <a:r>
              <a:rPr lang="ru-RU" b="0" i="0" dirty="0">
                <a:effectLst/>
                <a:latin typeface="Arial" panose="020B0604020202020204" pitchFamily="34" charset="0"/>
              </a:rPr>
              <a:t> , международной компанией, в которой около 47 000 сотрудников ведут бизнес в более чем 40 странах. 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8592155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Munich Reinsurance America Munich Reinsurance America Company ...">
            <a:extLst>
              <a:ext uri="{FF2B5EF4-FFF2-40B4-BE49-F238E27FC236}">
                <a16:creationId xmlns:a16="http://schemas.microsoft.com/office/drawing/2014/main" id="{54A60446-B296-49B6-874E-39EC91E51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057629"/>
            <a:ext cx="3248817" cy="217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72" y="0"/>
            <a:ext cx="10515600" cy="1325563"/>
          </a:xfrm>
        </p:spPr>
        <p:txBody>
          <a:bodyPr/>
          <a:lstStyle/>
          <a:p>
            <a:r>
              <a:rPr lang="ru-RU" dirty="0" err="1"/>
              <a:t>Филалы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540370-8041-481E-8FD7-287198C4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6</a:t>
            </a:fld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882B4D-24F9-4CEF-AF01-712BBFD2E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2" y="785850"/>
            <a:ext cx="3387928" cy="5793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102518-9762-4BDB-92F1-EE74A162C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61" y="785850"/>
            <a:ext cx="2570621" cy="5417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C04677-0A48-4400-8F79-EAEAF893A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601707"/>
            <a:ext cx="3248817" cy="332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09980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Филиалы.Система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34D01D-A6BE-4F2A-9BA1-CCCED04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7</a:t>
            </a:fld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E84FDA-4491-463E-8775-7C2001A9B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759"/>
            <a:ext cx="12084148" cy="42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174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67" y="28146"/>
            <a:ext cx="10515600" cy="1325563"/>
          </a:xfrm>
        </p:spPr>
        <p:txBody>
          <a:bodyPr/>
          <a:lstStyle/>
          <a:p>
            <a:r>
              <a:rPr lang="ru-RU" dirty="0"/>
              <a:t>Четвертый филиал.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1C1730-5AA9-410C-9308-B075ADF8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8</a:t>
            </a:fld>
            <a:endParaRPr lang="ru-KZ"/>
          </a:p>
        </p:txBody>
      </p:sp>
      <p:pic>
        <p:nvPicPr>
          <p:cNvPr id="5" name="Мультимедиа в Интернете 4" title="Hartford Steam Boiler: 150 Years of Innovation - An Enduring Mission">
            <a:hlinkClick r:id="" action="ppaction://media"/>
            <a:extLst>
              <a:ext uri="{FF2B5EF4-FFF2-40B4-BE49-F238E27FC236}">
                <a16:creationId xmlns:a16="http://schemas.microsoft.com/office/drawing/2014/main" id="{6C605798-F4A3-4E13-AD02-311F601223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54969" y="1970841"/>
            <a:ext cx="6096000" cy="3515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FE4417-2172-4B45-A906-51ED2B757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13677"/>
            <a:ext cx="6973273" cy="7716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B57EDD-A53F-4C7A-B7F0-1DF6F0770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00" y="231599"/>
            <a:ext cx="1904999" cy="1511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ABB75D6-BF07-4D13-8883-789432AD06A6}"/>
              </a:ext>
            </a:extLst>
          </p:cNvPr>
          <p:cNvSpPr/>
          <p:nvPr/>
        </p:nvSpPr>
        <p:spPr>
          <a:xfrm>
            <a:off x="451698" y="1391986"/>
            <a:ext cx="5429769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72B2E"/>
                </a:solidFill>
                <a:effectLst/>
                <a:latin typeface="MunichRE"/>
              </a:rPr>
              <a:t>Имея 150-летнее лидерство в отрасли, HSB устанавливает стандарт страхования от поломок оборудования, который раньше назывался страхованием котлов и оборудования. Наряду с другими специальными страховыми и перестраховочными покрытиями - включая данные и </a:t>
            </a:r>
            <a:r>
              <a:rPr lang="ru-RU" b="0" i="0" dirty="0" err="1">
                <a:solidFill>
                  <a:srgbClr val="272B2E"/>
                </a:solidFill>
                <a:effectLst/>
                <a:latin typeface="MunichRE"/>
              </a:rPr>
              <a:t>киберриски</a:t>
            </a:r>
            <a:r>
              <a:rPr lang="ru-RU" b="0" i="0" dirty="0">
                <a:solidFill>
                  <a:srgbClr val="272B2E"/>
                </a:solidFill>
                <a:effectLst/>
                <a:latin typeface="MunichRE"/>
              </a:rPr>
              <a:t>, ответственность за трудовую деятельность, ошибки и упущения подрядчиков и страхование от кражи личных данных - HSB помогает вам опережать возникающие риски в сложном мире.</a:t>
            </a:r>
          </a:p>
          <a:p>
            <a:pPr algn="just"/>
            <a:r>
              <a:rPr lang="ru-RU" b="0" i="0" dirty="0">
                <a:solidFill>
                  <a:srgbClr val="272B2E"/>
                </a:solidFill>
                <a:effectLst/>
                <a:latin typeface="MunichRE"/>
              </a:rPr>
              <a:t>HSB имеет рейтинг A ++ (улучшенный) от AM Best Company. В рамках </a:t>
            </a:r>
            <a:r>
              <a:rPr lang="ru-RU" b="0" i="0" dirty="0" err="1">
                <a:solidFill>
                  <a:srgbClr val="272B2E"/>
                </a:solidFill>
                <a:effectLst/>
                <a:latin typeface="MunichRE"/>
              </a:rPr>
              <a:t>Munich</a:t>
            </a:r>
            <a:r>
              <a:rPr lang="ru-RU" b="0" i="0" dirty="0">
                <a:solidFill>
                  <a:srgbClr val="272B2E"/>
                </a:solidFill>
                <a:effectLst/>
                <a:latin typeface="MunichRE"/>
              </a:rPr>
              <a:t> </a:t>
            </a:r>
            <a:r>
              <a:rPr lang="ru-RU" b="0" i="0" dirty="0" err="1">
                <a:solidFill>
                  <a:srgbClr val="272B2E"/>
                </a:solidFill>
                <a:effectLst/>
                <a:latin typeface="MunichRE"/>
              </a:rPr>
              <a:t>Re</a:t>
            </a:r>
            <a:r>
              <a:rPr lang="ru-RU" b="0" i="0" dirty="0">
                <a:solidFill>
                  <a:srgbClr val="272B2E"/>
                </a:solidFill>
                <a:effectLst/>
                <a:latin typeface="MunichRE"/>
              </a:rPr>
              <a:t> у нас есть возможность использовать глобальную базу знаний для разработки и предоставления инновационных, дальновидных решений по рискам с техническими знаниями, превосходными решениями по рискам и приверженностью клиентов, на которые вы можете рассчитывать.</a:t>
            </a:r>
          </a:p>
        </p:txBody>
      </p:sp>
    </p:spTree>
    <p:extLst>
      <p:ext uri="{BB962C8B-B14F-4D97-AF65-F5344CB8AC3E}">
        <p14:creationId xmlns:p14="http://schemas.microsoft.com/office/powerpoint/2010/main" val="1504909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34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Риски, просчитываемые компанией</a:t>
            </a:r>
            <a:endParaRPr lang="ru-KZ" sz="40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3328E8-B01B-45D2-868A-79744028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https://www.munichre.com/en/risks.html</a:t>
            </a:r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620E01-C13C-430C-A8DD-E412AFF6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9</a:t>
            </a:fld>
            <a:endParaRPr lang="ru-KZ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246DD6-0707-4C29-860A-E7D081C05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8" y="771293"/>
            <a:ext cx="11231542" cy="32103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849105-CDE3-4C5E-9F3F-7E26247A7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8" y="4002831"/>
            <a:ext cx="11202963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2821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1449</Words>
  <Application>Microsoft Office PowerPoint</Application>
  <PresentationFormat>Широкоэкранный</PresentationFormat>
  <Paragraphs>124</Paragraphs>
  <Slides>25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Helvetica</vt:lpstr>
      <vt:lpstr>MunichRE</vt:lpstr>
      <vt:lpstr>Times New Roman</vt:lpstr>
      <vt:lpstr>Trebuchet MS</vt:lpstr>
      <vt:lpstr>Wingdings 3</vt:lpstr>
      <vt:lpstr>Аспект</vt:lpstr>
      <vt:lpstr>Презентация PowerPoint</vt:lpstr>
      <vt:lpstr>История создания компании</vt:lpstr>
      <vt:lpstr>Собственники и руководство </vt:lpstr>
      <vt:lpstr>Деятельность </vt:lpstr>
      <vt:lpstr>Филиалы</vt:lpstr>
      <vt:lpstr>Филалы</vt:lpstr>
      <vt:lpstr>Филиалы.Система</vt:lpstr>
      <vt:lpstr>Четвертый филиал.</vt:lpstr>
      <vt:lpstr>Риски, просчитываемые компанией</vt:lpstr>
      <vt:lpstr>Риски, просчитываемые компанией</vt:lpstr>
      <vt:lpstr>Основные сферы страхования компании</vt:lpstr>
      <vt:lpstr>Презентация PowerPoint</vt:lpstr>
      <vt:lpstr>Владение компанией</vt:lpstr>
      <vt:lpstr>Основные показатели Munich Re</vt:lpstr>
      <vt:lpstr>Фонд Munich Re</vt:lpstr>
      <vt:lpstr>Нынешние показатели компании</vt:lpstr>
      <vt:lpstr>Нынешние показатели компании</vt:lpstr>
      <vt:lpstr>Нынешние показатели компании</vt:lpstr>
      <vt:lpstr>Компания в числах</vt:lpstr>
      <vt:lpstr>Позиция компании в мировом рейтинге</vt:lpstr>
      <vt:lpstr>Munich Re в Казахстане</vt:lpstr>
      <vt:lpstr>Что Казахстанские страховые компании могут перенять у Munich Re?</vt:lpstr>
      <vt:lpstr>SWOT-анализ</vt:lpstr>
      <vt:lpstr>Использованные источники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Анель Хамит</dc:creator>
  <cp:lastModifiedBy>Анель Хамит</cp:lastModifiedBy>
  <cp:revision>22</cp:revision>
  <dcterms:created xsi:type="dcterms:W3CDTF">2020-04-24T16:22:32Z</dcterms:created>
  <dcterms:modified xsi:type="dcterms:W3CDTF">2020-08-08T18:53:02Z</dcterms:modified>
</cp:coreProperties>
</file>