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27"/>
  </p:notesMasterIdLst>
  <p:sldIdLst>
    <p:sldId id="256" r:id="rId2"/>
    <p:sldId id="261" r:id="rId3"/>
    <p:sldId id="285" r:id="rId4"/>
    <p:sldId id="259" r:id="rId5"/>
    <p:sldId id="284" r:id="rId6"/>
    <p:sldId id="286" r:id="rId7"/>
    <p:sldId id="288" r:id="rId8"/>
    <p:sldId id="287" r:id="rId9"/>
    <p:sldId id="289" r:id="rId10"/>
    <p:sldId id="290" r:id="rId11"/>
    <p:sldId id="291" r:id="rId12"/>
    <p:sldId id="292" r:id="rId13"/>
    <p:sldId id="293" r:id="rId14"/>
    <p:sldId id="294" r:id="rId15"/>
    <p:sldId id="296" r:id="rId16"/>
    <p:sldId id="295" r:id="rId17"/>
    <p:sldId id="297" r:id="rId18"/>
    <p:sldId id="298" r:id="rId19"/>
    <p:sldId id="299" r:id="rId20"/>
    <p:sldId id="300" r:id="rId21"/>
    <p:sldId id="301" r:id="rId22"/>
    <p:sldId id="303" r:id="rId23"/>
    <p:sldId id="304" r:id="rId24"/>
    <p:sldId id="270" r:id="rId25"/>
    <p:sldId id="280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29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471"/>
    <a:srgbClr val="FFCD00"/>
    <a:srgbClr val="CAD401"/>
    <a:srgbClr val="C0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4B0721-8041-44C7-87B5-F5CAB5467488}">
  <a:tblStyle styleId="{7F4B0721-8041-44C7-87B5-F5CAB5467488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/>
    <p:restoredTop sz="93683"/>
  </p:normalViewPr>
  <p:slideViewPr>
    <p:cSldViewPr snapToGrid="0" snapToObjects="1">
      <p:cViewPr varScale="1">
        <p:scale>
          <a:sx n="95" d="100"/>
          <a:sy n="95" d="100"/>
        </p:scale>
        <p:origin x="384" y="90"/>
      </p:cViewPr>
      <p:guideLst>
        <p:guide orient="horz" pos="2164"/>
        <p:guide pos="29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38819769303806E-2"/>
          <c:y val="0"/>
          <c:w val="0.95492236046139234"/>
          <c:h val="0.857422076463823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D00"/>
            </a:solidFill>
            <a:ln>
              <a:solidFill>
                <a:srgbClr val="CAD401"/>
              </a:solidFill>
            </a:ln>
            <a:effectLst/>
          </c:spPr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9E-46BC-829B-5FB0100A5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0946568"/>
        <c:axId val="309401968"/>
      </c:barChart>
      <c:catAx>
        <c:axId val="31094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401968"/>
        <c:crosses val="autoZero"/>
        <c:auto val="1"/>
        <c:lblAlgn val="ctr"/>
        <c:lblOffset val="100"/>
        <c:noMultiLvlLbl val="0"/>
      </c:catAx>
      <c:valAx>
        <c:axId val="309401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094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AD40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DBE-4FB3-80B7-96BC575865F6}"/>
              </c:ext>
            </c:extLst>
          </c:dPt>
          <c:dPt>
            <c:idx val="1"/>
            <c:bubble3D val="0"/>
            <c:spPr>
              <a:solidFill>
                <a:srgbClr val="C0000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1DBE-4FB3-80B7-96BC575865F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DBE-4FB3-80B7-96BC575865F6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1DBE-4FB3-80B7-96BC575865F6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DBE-4FB3-80B7-96BC575865F6}"/>
              </c:ext>
            </c:extLst>
          </c:dPt>
          <c:dPt>
            <c:idx val="5"/>
            <c:bubble3D val="0"/>
            <c:spPr>
              <a:solidFill>
                <a:srgbClr val="FFCD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DBE-4FB3-80B7-96BC575865F6}"/>
              </c:ext>
            </c:extLst>
          </c:dPt>
          <c:dPt>
            <c:idx val="6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1DBE-4FB3-80B7-96BC575865F6}"/>
              </c:ext>
            </c:extLst>
          </c:dPt>
          <c:dPt>
            <c:idx val="7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1DBE-4FB3-80B7-96BC575865F6}"/>
              </c:ext>
            </c:extLst>
          </c:dPt>
          <c:dPt>
            <c:idx val="8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DBE-4FB3-80B7-96BC575865F6}"/>
              </c:ext>
            </c:extLst>
          </c:dPt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60</c:v>
                </c:pt>
                <c:pt idx="1">
                  <c:v>5</c:v>
                </c:pt>
                <c:pt idx="2">
                  <c:v>4</c:v>
                </c:pt>
                <c:pt idx="3">
                  <c:v>13</c:v>
                </c:pt>
                <c:pt idx="4">
                  <c:v>5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BE-4FB3-80B7-96BC57586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0.02021</cdr:x>
      <cdr:y>0.64818</cdr:y>
    </cdr:from>
    <cdr:to>
      <cdr:x>0.15847</cdr:x>
      <cdr:y>0.73591</cdr:y>
    </cdr:to>
    <cdr:sp macro="" textlink="">
      <cdr:nvSpPr>
        <cdr:cNvPr id="2" name="Прямоугольник: скругленные углы 1">
          <a:extLst xmlns:a="http://schemas.openxmlformats.org/drawingml/2006/main">
            <a:ext uri="{FF2B5EF4-FFF2-40B4-BE49-F238E27FC236}">
              <a16:creationId xmlns:a16="http://schemas.microsoft.com/office/drawing/2014/main" id="{A3613D25-3983-4043-BB53-E14E1F2B30BB}"/>
            </a:ext>
          </a:extLst>
        </cdr:cNvPr>
        <cdr:cNvSpPr/>
      </cdr:nvSpPr>
      <cdr:spPr>
        <a:xfrm xmlns:a="http://schemas.openxmlformats.org/drawingml/2006/main">
          <a:off x="125261" y="2251755"/>
          <a:ext cx="856939" cy="304751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>
            <a:alpha val="89804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 vertOverflow="clip" lIns="91425" tIns="91425" rIns="91425" bIns="91425" anchor="ctr" anchorCtr="0">
          <a:noAutofit/>
        </a:bodyPr>
        <a:lstStyle xmlns:a="http://schemas.openxmlformats.org/drawingml/2006/main"/>
        <a:p xmlns:a="http://schemas.openxmlformats.org/drawingml/2006/main">
          <a:r>
            <a:rPr lang="en-US" sz="1600" b="1" dirty="0">
              <a:latin typeface="Lora"/>
            </a:rPr>
            <a:t>12</a:t>
          </a:r>
          <a:r>
            <a:rPr lang="ru-RU" sz="1600" b="1" dirty="0">
              <a:latin typeface="Lora"/>
            </a:rPr>
            <a:t>,</a:t>
          </a:r>
          <a:r>
            <a:rPr lang="en-US" sz="1600" b="1" dirty="0">
              <a:latin typeface="Lora"/>
            </a:rPr>
            <a:t>19</a:t>
          </a:r>
          <a:endParaRPr lang="ru-RU" sz="1600" b="1" dirty="0">
            <a:latin typeface="Lora"/>
          </a:endParaRPr>
        </a:p>
      </cdr:txBody>
    </cdr:sp>
  </cdr:relSizeAnchor>
  <cdr:relSizeAnchor xmlns:cdr="http://schemas.openxmlformats.org/drawingml/2006/chartDrawing">
    <cdr:from>
      <cdr:x>0.86493</cdr:x>
      <cdr:y>0</cdr:y>
    </cdr:from>
    <cdr:to>
      <cdr:x>1</cdr:x>
      <cdr:y>0.08394</cdr:y>
    </cdr:to>
    <cdr:sp macro="" textlink="">
      <cdr:nvSpPr>
        <cdr:cNvPr id="3" name="Прямоугольник: скругленные углы 2">
          <a:extLst xmlns:a="http://schemas.openxmlformats.org/drawingml/2006/main">
            <a:ext uri="{FF2B5EF4-FFF2-40B4-BE49-F238E27FC236}">
              <a16:creationId xmlns:a16="http://schemas.microsoft.com/office/drawing/2014/main" id="{884E086C-F720-4162-9F3A-A9F0DE1BFECE}"/>
            </a:ext>
          </a:extLst>
        </cdr:cNvPr>
        <cdr:cNvSpPr/>
      </cdr:nvSpPr>
      <cdr:spPr>
        <a:xfrm xmlns:a="http://schemas.openxmlformats.org/drawingml/2006/main">
          <a:off x="5361035" y="0"/>
          <a:ext cx="837160" cy="291603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>
            <a:alpha val="89804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 vertOverflow="clip" lIns="91425" tIns="91425" rIns="91425" bIns="91425" anchor="ctr" anchorCtr="0">
          <a:noAutofit/>
        </a:bodyPr>
        <a:lstStyle xmlns:a="http://schemas.openxmlformats.org/drawingml/2006/main"/>
        <a:p xmlns:a="http://schemas.openxmlformats.org/drawingml/2006/main">
          <a:r>
            <a:rPr lang="ru-RU" sz="1600" b="1" dirty="0">
              <a:latin typeface="Lora"/>
            </a:rPr>
            <a:t>40,20</a:t>
          </a:r>
        </a:p>
      </cdr:txBody>
    </cdr:sp>
  </cdr:relSizeAnchor>
  <cdr:relSizeAnchor xmlns:cdr="http://schemas.openxmlformats.org/drawingml/2006/chartDrawing">
    <cdr:from>
      <cdr:x>0.27265</cdr:x>
      <cdr:y>0.16721</cdr:y>
    </cdr:from>
    <cdr:to>
      <cdr:x>0.72735</cdr:x>
      <cdr:y>0.3444</cdr:y>
    </cdr:to>
    <cdr:sp macro="" textlink="">
      <cdr:nvSpPr>
        <cdr:cNvPr id="4" name="Прямоугольник 3">
          <a:extLst xmlns:a="http://schemas.openxmlformats.org/drawingml/2006/main">
            <a:ext uri="{FF2B5EF4-FFF2-40B4-BE49-F238E27FC236}">
              <a16:creationId xmlns:a16="http://schemas.microsoft.com/office/drawing/2014/main" id="{0392D2B1-BB16-4391-9087-1B9BE96922D2}"/>
            </a:ext>
          </a:extLst>
        </cdr:cNvPr>
        <cdr:cNvSpPr/>
      </cdr:nvSpPr>
      <cdr:spPr>
        <a:xfrm xmlns:a="http://schemas.openxmlformats.org/drawingml/2006/main">
          <a:off x="1689937" y="580868"/>
          <a:ext cx="2818319" cy="6155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89804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 vertOverflow="clip" lIns="91425" tIns="91425" rIns="91425" bIns="91425" anchor="ctr" anchorCtr="0">
          <a:noAutofit/>
        </a:bodyPr>
        <a:lstStyle xmlns:a="http://schemas.openxmlformats.org/drawingml/2006/main"/>
        <a:p xmlns:a="http://schemas.openxmlformats.org/drawingml/2006/main">
          <a:r>
            <a:rPr lang="en-US" sz="1600" b="1" dirty="0">
              <a:latin typeface="Lora"/>
            </a:rPr>
            <a:t>CAGR = 18</a:t>
          </a:r>
          <a:r>
            <a:rPr lang="ru-RU" sz="1600" b="1" dirty="0">
              <a:latin typeface="Lora"/>
            </a:rPr>
            <a:t>,</a:t>
          </a:r>
          <a:r>
            <a:rPr lang="en-US" sz="1600" b="1" dirty="0">
              <a:latin typeface="Lora"/>
            </a:rPr>
            <a:t>6%</a:t>
          </a:r>
          <a:endParaRPr lang="ru-RU" sz="1600" b="1" dirty="0">
            <a:latin typeface="Lora"/>
          </a:endParaRPr>
        </a:p>
      </cdr:txBody>
    </cdr:sp>
  </cdr:relSizeAnchor>
  <cdr:relSizeAnchor xmlns:cdr="http://schemas.openxmlformats.org/drawingml/2006/chartDrawing">
    <cdr:from>
      <cdr:x>0.19888</cdr:x>
      <cdr:y>0.93062</cdr:y>
    </cdr:from>
    <cdr:to>
      <cdr:x>0.79505</cdr:x>
      <cdr:y>1</cdr:y>
    </cdr:to>
    <cdr:sp macro="" textlink="">
      <cdr:nvSpPr>
        <cdr:cNvPr id="5" name="Прямоугольник 4">
          <a:extLst xmlns:a="http://schemas.openxmlformats.org/drawingml/2006/main">
            <a:ext uri="{FF2B5EF4-FFF2-40B4-BE49-F238E27FC236}">
              <a16:creationId xmlns:a16="http://schemas.microsoft.com/office/drawing/2014/main" id="{5F0C9EF6-0DE1-4A7B-81B0-7E9982F94D64}"/>
            </a:ext>
          </a:extLst>
        </cdr:cNvPr>
        <cdr:cNvSpPr/>
      </cdr:nvSpPr>
      <cdr:spPr>
        <a:xfrm xmlns:a="http://schemas.openxmlformats.org/drawingml/2006/main">
          <a:off x="1232720" y="3232912"/>
          <a:ext cx="3695178" cy="2410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lIns="91425" tIns="91425" rIns="91425" bIns="91425" anchor="ctr" anchorCtr="0">
          <a:noAutofit/>
        </a:bodyPr>
        <a:lstStyle xmlns:a="http://schemas.openxmlformats.org/drawingml/2006/main"/>
        <a:p xmlns:a="http://schemas.openxmlformats.org/drawingml/2006/main">
          <a:r>
            <a:rPr lang="ru-RU" dirty="0">
              <a:latin typeface="Lora"/>
            </a:rPr>
            <a:t>             Источник: </a:t>
          </a:r>
          <a:r>
            <a:rPr lang="en-US" dirty="0" err="1">
              <a:latin typeface="Lora"/>
            </a:rPr>
            <a:t>J’son</a:t>
          </a:r>
          <a:r>
            <a:rPr lang="en-US" dirty="0">
              <a:latin typeface="Lora"/>
            </a:rPr>
            <a:t> &amp; Partners Consulting</a:t>
          </a:r>
          <a:endParaRPr lang="ru-RU" dirty="0">
            <a:latin typeface="Lora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00345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1020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459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3971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872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488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368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9323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011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550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063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78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79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741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02211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027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81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26332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34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6428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270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928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1783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7174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526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225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4739425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339479" y="4455925"/>
            <a:ext cx="566999" cy="566999"/>
          </a:xfrm>
          <a:prstGeom prst="ellipse">
            <a:avLst/>
          </a:prstGeom>
          <a:solidFill>
            <a:srgbClr val="CAD401">
              <a:alpha val="89804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" name="Rechteck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381" y="109044"/>
            <a:ext cx="2071799" cy="59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7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 dirty="0"/>
          </a:p>
        </p:txBody>
      </p:sp>
      <p:cxnSp>
        <p:nvCxnSpPr>
          <p:cNvPr id="8" name="Shape 10"/>
          <p:cNvCxnSpPr>
            <a:cxnSpLocks/>
          </p:cNvCxnSpPr>
          <p:nvPr userDrawn="1"/>
        </p:nvCxnSpPr>
        <p:spPr>
          <a:xfrm>
            <a:off x="0" y="4740303"/>
            <a:ext cx="9144000" cy="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" name="Shape 15"/>
          <p:cNvSpPr/>
          <p:nvPr userDrawn="1"/>
        </p:nvSpPr>
        <p:spPr>
          <a:xfrm>
            <a:off x="360609" y="4417289"/>
            <a:ext cx="566999" cy="566999"/>
          </a:xfrm>
          <a:prstGeom prst="ellipse">
            <a:avLst/>
          </a:prstGeom>
          <a:solidFill>
            <a:srgbClr val="CAD40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hape 10"/>
          <p:cNvCxnSpPr/>
          <p:nvPr userDrawn="1"/>
        </p:nvCxnSpPr>
        <p:spPr>
          <a:xfrm>
            <a:off x="231820" y="4728670"/>
            <a:ext cx="8654603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" name="Shape 24"/>
          <p:cNvCxnSpPr>
            <a:cxnSpLocks/>
          </p:cNvCxnSpPr>
          <p:nvPr/>
        </p:nvCxnSpPr>
        <p:spPr>
          <a:xfrm>
            <a:off x="115910" y="4727055"/>
            <a:ext cx="9028090" cy="1615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8" name="Shape 10">
            <a:extLst>
              <a:ext uri="{FF2B5EF4-FFF2-40B4-BE49-F238E27FC236}">
                <a16:creationId xmlns:a16="http://schemas.microsoft.com/office/drawing/2014/main" id="{7D9522F8-0C06-42D2-A2CD-0CD91946B62C}"/>
              </a:ext>
            </a:extLst>
          </p:cNvPr>
          <p:cNvCxnSpPr>
            <a:cxnSpLocks/>
          </p:cNvCxnSpPr>
          <p:nvPr userDrawn="1"/>
        </p:nvCxnSpPr>
        <p:spPr>
          <a:xfrm>
            <a:off x="0" y="4731361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" name="Shape 15">
            <a:extLst>
              <a:ext uri="{FF2B5EF4-FFF2-40B4-BE49-F238E27FC236}">
                <a16:creationId xmlns:a16="http://schemas.microsoft.com/office/drawing/2014/main" id="{72A99E6C-9489-40BE-ADEE-DBED036132D6}"/>
              </a:ext>
            </a:extLst>
          </p:cNvPr>
          <p:cNvSpPr/>
          <p:nvPr userDrawn="1"/>
        </p:nvSpPr>
        <p:spPr>
          <a:xfrm>
            <a:off x="360609" y="4417289"/>
            <a:ext cx="566999" cy="566999"/>
          </a:xfrm>
          <a:prstGeom prst="ellipse">
            <a:avLst/>
          </a:prstGeom>
          <a:solidFill>
            <a:srgbClr val="CAD40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09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81250" y="937116"/>
            <a:ext cx="6809700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  <p:sldLayoutId id="214748365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well@ekeyrus.r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255181" y="433857"/>
            <a:ext cx="6453963" cy="608134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br>
              <a:rPr lang="ru-RU" sz="2800" dirty="0">
                <a:solidFill>
                  <a:srgbClr val="264471"/>
                </a:solidFill>
              </a:rPr>
            </a:br>
            <a:br>
              <a:rPr lang="ru-RU" sz="2800" dirty="0">
                <a:solidFill>
                  <a:srgbClr val="264471"/>
                </a:solidFill>
              </a:rPr>
            </a:br>
            <a:br>
              <a:rPr lang="ru-RU" sz="2800" dirty="0">
                <a:solidFill>
                  <a:srgbClr val="264471"/>
                </a:solidFill>
              </a:rPr>
            </a:br>
            <a:br>
              <a:rPr lang="ru-RU" sz="2800" dirty="0">
                <a:solidFill>
                  <a:srgbClr val="264471"/>
                </a:solidFill>
              </a:rPr>
            </a:br>
            <a:r>
              <a:rPr lang="ru-RU" sz="2800" dirty="0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Vrinda" panose="020B0502040204020203" pitchFamily="34" charset="0"/>
              </a:rPr>
              <a:t>Биометрические системы контроля доступа</a:t>
            </a:r>
            <a:endParaRPr lang="en" sz="2800" dirty="0">
              <a:solidFill>
                <a:srgbClr val="264471"/>
              </a:solidFill>
              <a:latin typeface="Baskerville Old Face" panose="02020602080505020303" pitchFamily="18" charset="0"/>
              <a:ea typeface="Cambria Math" panose="02040503050406030204" pitchFamily="18" charset="0"/>
              <a:cs typeface="Vrinda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5" y="4481043"/>
            <a:ext cx="457200" cy="457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5152E9-AE42-48FC-A8B2-7774C9988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898" y="1041991"/>
            <a:ext cx="4890203" cy="366765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4294967295"/>
          </p:nvPr>
        </p:nvSpPr>
        <p:spPr>
          <a:xfrm>
            <a:off x="249346" y="613775"/>
            <a:ext cx="3921821" cy="38091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endParaRPr lang="en" sz="2000" dirty="0">
              <a:solidFill>
                <a:schemeClr val="tx1"/>
              </a:solidFill>
              <a:latin typeface="Lora"/>
            </a:endParaRP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Более компактны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Немного дороже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Боятся статического напряжения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Чуть более морозоустойчивы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Возможны подделки</a:t>
            </a:r>
          </a:p>
          <a:p>
            <a:pPr marL="457200" lvl="0" indent="-228600">
              <a:spcBef>
                <a:spcPts val="0"/>
              </a:spcBef>
            </a:pPr>
            <a:endParaRPr lang="ru-RU" sz="1800" dirty="0">
              <a:latin typeface="Lora"/>
            </a:endParaRPr>
          </a:p>
          <a:p>
            <a:pPr marL="457200" lvl="0" indent="-228600">
              <a:spcBef>
                <a:spcPts val="0"/>
              </a:spcBef>
            </a:pPr>
            <a:endParaRPr lang="ru-RU" sz="1800" dirty="0">
              <a:latin typeface="Lora"/>
            </a:endParaRPr>
          </a:p>
          <a:p>
            <a:pPr marL="457200" indent="-228600">
              <a:spcBef>
                <a:spcPts val="0"/>
              </a:spcBef>
            </a:pPr>
            <a:endParaRPr lang="ru-RU" sz="2000" dirty="0">
              <a:latin typeface="Lucida Console" panose="020B0609040504020204" pitchFamily="49" charset="0"/>
            </a:endParaRPr>
          </a:p>
          <a:p>
            <a:pPr marL="228600">
              <a:spcBef>
                <a:spcPts val="0"/>
              </a:spcBef>
              <a:buNone/>
            </a:pPr>
            <a:endParaRPr lang="en" sz="2000" dirty="0">
              <a:latin typeface="Lucida Console" panose="020B0609040504020204" pitchFamily="49" charset="0"/>
            </a:endParaRPr>
          </a:p>
          <a:p>
            <a:pPr marL="457200" indent="-228600">
              <a:spcBef>
                <a:spcPts val="0"/>
              </a:spcBef>
            </a:pPr>
            <a:endParaRPr lang="en" sz="2000" dirty="0">
              <a:latin typeface="Lucida Console" panose="020B0609040504020204" pitchFamily="49" charset="0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dirty="0"/>
          </a:p>
        </p:txBody>
      </p:sp>
      <p:sp>
        <p:nvSpPr>
          <p:cNvPr id="13" name="Shape 111">
            <a:extLst>
              <a:ext uri="{FF2B5EF4-FFF2-40B4-BE49-F238E27FC236}">
                <a16:creationId xmlns:a16="http://schemas.microsoft.com/office/drawing/2014/main" id="{91272AB6-CE04-4227-A4BC-FF9C13F191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3161" y="241689"/>
            <a:ext cx="754189" cy="74417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800" dirty="0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800" dirty="0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/-</a:t>
            </a:r>
            <a:endParaRPr lang="en" sz="2800" dirty="0">
              <a:solidFill>
                <a:srgbClr val="26447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4" name="Рисунок 13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C58A47F-CDCA-4824-BE74-B0B6CDF50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706" y="1264002"/>
            <a:ext cx="4829948" cy="2615496"/>
          </a:xfrm>
          <a:prstGeom prst="rect">
            <a:avLst/>
          </a:prstGeom>
        </p:spPr>
      </p:pic>
      <p:sp>
        <p:nvSpPr>
          <p:cNvPr id="8" name="Shape 496">
            <a:extLst>
              <a:ext uri="{FF2B5EF4-FFF2-40B4-BE49-F238E27FC236}">
                <a16:creationId xmlns:a16="http://schemas.microsoft.com/office/drawing/2014/main" id="{0E0816FB-B0BA-4968-98E8-3DB8A4527541}"/>
              </a:ext>
            </a:extLst>
          </p:cNvPr>
          <p:cNvSpPr/>
          <p:nvPr/>
        </p:nvSpPr>
        <p:spPr>
          <a:xfrm>
            <a:off x="487887" y="452972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4454110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250522" y="271478"/>
            <a:ext cx="8029182" cy="74417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800" dirty="0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Принцип работы теплового сенсора</a:t>
            </a:r>
            <a:endParaRPr lang="en" sz="2800" dirty="0">
              <a:solidFill>
                <a:srgbClr val="26447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4294967295"/>
          </p:nvPr>
        </p:nvSpPr>
        <p:spPr>
          <a:xfrm>
            <a:off x="388310" y="889348"/>
            <a:ext cx="5110615" cy="33403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endParaRPr lang="en" sz="1800" dirty="0">
              <a:solidFill>
                <a:schemeClr val="tx1"/>
              </a:solidFill>
              <a:latin typeface="Lora"/>
            </a:endParaRPr>
          </a:p>
          <a:p>
            <a:pPr marL="457200" indent="-228600">
              <a:spcBef>
                <a:spcPts val="0"/>
              </a:spcBef>
            </a:pPr>
            <a:r>
              <a:rPr lang="ru-RU" sz="1600" dirty="0">
                <a:latin typeface="Lora"/>
              </a:rPr>
              <a:t>Когда палец приложен к сенсору, гребни рисунка пальца контактируют с поверхностью сенсора – производится измерение температуры</a:t>
            </a:r>
          </a:p>
          <a:p>
            <a:pPr marL="457200" indent="-228600">
              <a:spcBef>
                <a:spcPts val="0"/>
              </a:spcBef>
            </a:pPr>
            <a:endParaRPr lang="ru-RU" sz="1600" dirty="0">
              <a:latin typeface="Lora"/>
            </a:endParaRPr>
          </a:p>
          <a:p>
            <a:pPr marL="457200" indent="-228600">
              <a:spcBef>
                <a:spcPts val="0"/>
              </a:spcBef>
            </a:pPr>
            <a:r>
              <a:rPr lang="ru-RU" sz="1600" dirty="0">
                <a:latin typeface="Lora"/>
              </a:rPr>
              <a:t>В результате получается тепловое изображение отпечатка, так как канавки при этом не касаются сенсора</a:t>
            </a:r>
          </a:p>
          <a:p>
            <a:pPr marL="457200" indent="-228600">
              <a:spcBef>
                <a:spcPts val="0"/>
              </a:spcBef>
            </a:pPr>
            <a:endParaRPr lang="ru-RU" sz="1600" dirty="0">
              <a:latin typeface="Lora"/>
            </a:endParaRPr>
          </a:p>
          <a:p>
            <a:pPr marL="457200" indent="-228600">
              <a:spcBef>
                <a:spcPts val="0"/>
              </a:spcBef>
            </a:pPr>
            <a:endParaRPr lang="ru-RU" sz="1800" dirty="0">
              <a:latin typeface="Lora"/>
            </a:endParaRPr>
          </a:p>
          <a:p>
            <a:pPr marL="457200" indent="-228600">
              <a:spcBef>
                <a:spcPts val="0"/>
              </a:spcBef>
            </a:pPr>
            <a:endParaRPr lang="ru-RU" sz="1800" dirty="0">
              <a:latin typeface="Lora"/>
            </a:endParaRPr>
          </a:p>
          <a:p>
            <a:pPr marL="228600">
              <a:spcBef>
                <a:spcPts val="0"/>
              </a:spcBef>
              <a:buNone/>
            </a:pPr>
            <a:endParaRPr lang="en" sz="2000" dirty="0">
              <a:latin typeface="Lucida Console" panose="020B0609040504020204" pitchFamily="49" charset="0"/>
            </a:endParaRPr>
          </a:p>
          <a:p>
            <a:pPr marL="457200" indent="-228600">
              <a:spcBef>
                <a:spcPts val="0"/>
              </a:spcBef>
            </a:pPr>
            <a:endParaRPr lang="en" sz="2000" dirty="0">
              <a:latin typeface="Lucida Console" panose="020B0609040504020204" pitchFamily="49" charset="0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dirty="0"/>
          </a:p>
        </p:txBody>
      </p:sp>
      <p:pic>
        <p:nvPicPr>
          <p:cNvPr id="8" name="Rechteck 100357">
            <a:extLst>
              <a:ext uri="{FF2B5EF4-FFF2-40B4-BE49-F238E27FC236}">
                <a16:creationId xmlns:a16="http://schemas.microsoft.com/office/drawing/2014/main" id="{F4AF0B09-7477-4C54-83B2-34230477D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94" y="1372982"/>
            <a:ext cx="2434510" cy="239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496">
            <a:extLst>
              <a:ext uri="{FF2B5EF4-FFF2-40B4-BE49-F238E27FC236}">
                <a16:creationId xmlns:a16="http://schemas.microsoft.com/office/drawing/2014/main" id="{328F45C5-50D5-48EE-B6EF-22E7DCE0FB05}"/>
              </a:ext>
            </a:extLst>
          </p:cNvPr>
          <p:cNvSpPr/>
          <p:nvPr/>
        </p:nvSpPr>
        <p:spPr>
          <a:xfrm>
            <a:off x="477254" y="453525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3956430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4294967295"/>
          </p:nvPr>
        </p:nvSpPr>
        <p:spPr>
          <a:xfrm>
            <a:off x="393405" y="837123"/>
            <a:ext cx="4635795" cy="343716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endParaRPr lang="en" sz="2000" dirty="0">
              <a:solidFill>
                <a:schemeClr val="tx1"/>
              </a:solidFill>
              <a:latin typeface="Lora"/>
            </a:endParaRP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Средняя стоимость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Защищен от подделок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От -40 до</a:t>
            </a:r>
            <a:r>
              <a:rPr lang="en-US" sz="1600" dirty="0">
                <a:latin typeface="Lora"/>
              </a:rPr>
              <a:t> +85</a:t>
            </a:r>
            <a:r>
              <a:rPr lang="ru-RU" sz="1600" dirty="0">
                <a:latin typeface="Lora"/>
              </a:rPr>
              <a:t> градусов по Цельсию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Малые габариты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Скорость распознавания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Риск механического повреждения</a:t>
            </a:r>
          </a:p>
          <a:p>
            <a:pPr marL="457200" lvl="0" indent="-228600">
              <a:spcBef>
                <a:spcPts val="0"/>
              </a:spcBef>
            </a:pPr>
            <a:endParaRPr lang="ru-RU" sz="1800" dirty="0">
              <a:latin typeface="Lora"/>
            </a:endParaRPr>
          </a:p>
          <a:p>
            <a:pPr marL="457200" lvl="0" indent="-228600">
              <a:spcBef>
                <a:spcPts val="0"/>
              </a:spcBef>
            </a:pPr>
            <a:endParaRPr lang="ru-RU" sz="1800" dirty="0">
              <a:latin typeface="Lora"/>
            </a:endParaRPr>
          </a:p>
          <a:p>
            <a:pPr marL="457200" indent="-228600">
              <a:spcBef>
                <a:spcPts val="0"/>
              </a:spcBef>
            </a:pPr>
            <a:endParaRPr lang="ru-RU" sz="2000" dirty="0">
              <a:latin typeface="Lucida Console" panose="020B0609040504020204" pitchFamily="49" charset="0"/>
            </a:endParaRPr>
          </a:p>
          <a:p>
            <a:pPr marL="228600">
              <a:spcBef>
                <a:spcPts val="0"/>
              </a:spcBef>
              <a:buNone/>
            </a:pPr>
            <a:endParaRPr lang="en" sz="2000" dirty="0">
              <a:latin typeface="Lucida Console" panose="020B0609040504020204" pitchFamily="49" charset="0"/>
            </a:endParaRPr>
          </a:p>
          <a:p>
            <a:pPr marL="457200" indent="-228600">
              <a:spcBef>
                <a:spcPts val="0"/>
              </a:spcBef>
            </a:pPr>
            <a:endParaRPr lang="en" sz="2000" dirty="0">
              <a:latin typeface="Lucida Console" panose="020B0609040504020204" pitchFamily="49" charset="0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dirty="0"/>
          </a:p>
        </p:txBody>
      </p:sp>
      <p:sp>
        <p:nvSpPr>
          <p:cNvPr id="13" name="Shape 111">
            <a:extLst>
              <a:ext uri="{FF2B5EF4-FFF2-40B4-BE49-F238E27FC236}">
                <a16:creationId xmlns:a16="http://schemas.microsoft.com/office/drawing/2014/main" id="{91272AB6-CE04-4227-A4BC-FF9C13F191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3250" y="361372"/>
            <a:ext cx="766798" cy="74417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800" dirty="0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800" dirty="0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/-</a:t>
            </a:r>
            <a:endParaRPr lang="en" sz="2800" dirty="0">
              <a:solidFill>
                <a:srgbClr val="26447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Рисунок 7" descr="Изображение выглядит как человек, мужчина, внутренний, держ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5C1D8C4B-64E0-462E-80F9-DF035A862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367" y="778826"/>
            <a:ext cx="2557904" cy="3585847"/>
          </a:xfrm>
          <a:prstGeom prst="rect">
            <a:avLst/>
          </a:prstGeom>
        </p:spPr>
      </p:pic>
      <p:sp>
        <p:nvSpPr>
          <p:cNvPr id="9" name="Shape 496">
            <a:extLst>
              <a:ext uri="{FF2B5EF4-FFF2-40B4-BE49-F238E27FC236}">
                <a16:creationId xmlns:a16="http://schemas.microsoft.com/office/drawing/2014/main" id="{9DD54A8C-E9DA-4327-A602-1B4B1B0B04EE}"/>
              </a:ext>
            </a:extLst>
          </p:cNvPr>
          <p:cNvSpPr/>
          <p:nvPr/>
        </p:nvSpPr>
        <p:spPr>
          <a:xfrm>
            <a:off x="457198" y="4503487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6729882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250521" y="271478"/>
            <a:ext cx="7452985" cy="74417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800" dirty="0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Принцип работы ультразвукового сенсора</a:t>
            </a:r>
            <a:endParaRPr lang="en" sz="2800" dirty="0">
              <a:solidFill>
                <a:srgbClr val="26447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4294967295"/>
          </p:nvPr>
        </p:nvSpPr>
        <p:spPr>
          <a:xfrm>
            <a:off x="-1" y="713984"/>
            <a:ext cx="7527851" cy="35156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endParaRPr lang="en" sz="1800" dirty="0">
              <a:solidFill>
                <a:schemeClr val="tx1"/>
              </a:solidFill>
              <a:latin typeface="Lora"/>
            </a:endParaRPr>
          </a:p>
          <a:p>
            <a:pPr marL="457200" indent="-228600">
              <a:lnSpc>
                <a:spcPts val="216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Ключевое отличие в том, что ультразвуковой сенсор способен буквально заглядывать под кожу. Он считывает рисунок под слоем эпидермиса, то есть постоянно обновляющегося верхнего слоя кожи</a:t>
            </a:r>
          </a:p>
          <a:p>
            <a:pPr marL="457200" indent="-228600">
              <a:lnSpc>
                <a:spcPts val="2160"/>
              </a:lnSpc>
              <a:spcBef>
                <a:spcPts val="0"/>
              </a:spcBef>
            </a:pPr>
            <a:endParaRPr lang="ru-RU" sz="1600" dirty="0">
              <a:latin typeface="Lora"/>
            </a:endParaRPr>
          </a:p>
          <a:p>
            <a:pPr marL="457200" indent="-228600">
              <a:lnSpc>
                <a:spcPts val="216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Именно поэтому сенсор не чувствителен к загрязнению или легким повреждениям пальцев</a:t>
            </a:r>
          </a:p>
          <a:p>
            <a:pPr marL="457200" indent="-228600">
              <a:lnSpc>
                <a:spcPts val="2160"/>
              </a:lnSpc>
              <a:spcBef>
                <a:spcPts val="0"/>
              </a:spcBef>
            </a:pPr>
            <a:endParaRPr lang="ru-RU" sz="1600" dirty="0">
              <a:latin typeface="Lora"/>
            </a:endParaRPr>
          </a:p>
          <a:p>
            <a:pPr marL="457200" indent="-228600">
              <a:lnSpc>
                <a:spcPts val="216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Однако данная технология слишком дорога для массового применения,                 и считывание рисунка производится намного дольше, чем в других типах сенсоров. На практике практически не применяются</a:t>
            </a:r>
          </a:p>
          <a:p>
            <a:pPr marL="457200" indent="-228600">
              <a:lnSpc>
                <a:spcPts val="2160"/>
              </a:lnSpc>
              <a:spcBef>
                <a:spcPts val="0"/>
              </a:spcBef>
            </a:pPr>
            <a:endParaRPr lang="ru-RU" sz="1800" dirty="0">
              <a:latin typeface="Lora"/>
            </a:endParaRPr>
          </a:p>
          <a:p>
            <a:pPr marL="457200" indent="-228600">
              <a:spcBef>
                <a:spcPts val="0"/>
              </a:spcBef>
            </a:pPr>
            <a:endParaRPr lang="ru-RU" sz="1800" dirty="0">
              <a:latin typeface="Lora"/>
            </a:endParaRPr>
          </a:p>
          <a:p>
            <a:pPr marL="228600">
              <a:spcBef>
                <a:spcPts val="0"/>
              </a:spcBef>
              <a:buNone/>
            </a:pPr>
            <a:endParaRPr lang="en" sz="2000" dirty="0">
              <a:latin typeface="Lucida Console" panose="020B0609040504020204" pitchFamily="49" charset="0"/>
            </a:endParaRPr>
          </a:p>
          <a:p>
            <a:pPr marL="457200" indent="-228600">
              <a:spcBef>
                <a:spcPts val="0"/>
              </a:spcBef>
            </a:pPr>
            <a:endParaRPr lang="en" sz="2000" dirty="0">
              <a:latin typeface="Lucida Console" panose="020B0609040504020204" pitchFamily="49" charset="0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dirty="0"/>
          </a:p>
        </p:txBody>
      </p:sp>
      <p:sp>
        <p:nvSpPr>
          <p:cNvPr id="8" name="Shape 496">
            <a:extLst>
              <a:ext uri="{FF2B5EF4-FFF2-40B4-BE49-F238E27FC236}">
                <a16:creationId xmlns:a16="http://schemas.microsoft.com/office/drawing/2014/main" id="{AD45EADC-1736-48BF-9FA3-B8A1D06537AE}"/>
              </a:ext>
            </a:extLst>
          </p:cNvPr>
          <p:cNvSpPr/>
          <p:nvPr/>
        </p:nvSpPr>
        <p:spPr>
          <a:xfrm>
            <a:off x="487887" y="453525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040588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250522" y="271478"/>
            <a:ext cx="8029182" cy="74417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800" dirty="0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Принцип работы радиочастотных </a:t>
            </a:r>
            <a:r>
              <a:rPr lang="en-US" sz="2800" dirty="0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(RF)</a:t>
            </a:r>
            <a:r>
              <a:rPr lang="ru-RU" sz="2800" dirty="0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сенсоров</a:t>
            </a:r>
            <a:endParaRPr lang="en" sz="2800" dirty="0">
              <a:solidFill>
                <a:srgbClr val="26447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4294967295"/>
          </p:nvPr>
        </p:nvSpPr>
        <p:spPr>
          <a:xfrm>
            <a:off x="388311" y="777613"/>
            <a:ext cx="4444358" cy="36257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Bef>
                <a:spcPts val="0"/>
              </a:spcBef>
            </a:pPr>
            <a:endParaRPr lang="ru-RU" sz="1800" dirty="0">
              <a:latin typeface="Lora"/>
            </a:endParaRPr>
          </a:p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RF сенсоры основаны на физическом принципе передачи электрических волн   от передающей антенны  (хребты, впадины) к принимающей антенне (сенсор)</a:t>
            </a:r>
          </a:p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Расстояние между передающей                      и принимающей антеннами  используется для создания картинки отпечатка пальца</a:t>
            </a:r>
          </a:p>
          <a:p>
            <a:pPr marL="457200" indent="-228600">
              <a:spcBef>
                <a:spcPts val="0"/>
              </a:spcBef>
            </a:pPr>
            <a:endParaRPr lang="ru-RU" sz="1800" dirty="0">
              <a:latin typeface="Lora"/>
            </a:endParaRPr>
          </a:p>
          <a:p>
            <a:pPr marL="457200" indent="-228600">
              <a:spcBef>
                <a:spcPts val="0"/>
              </a:spcBef>
            </a:pPr>
            <a:endParaRPr lang="ru-RU" sz="1800" dirty="0">
              <a:latin typeface="Lora"/>
            </a:endParaRPr>
          </a:p>
          <a:p>
            <a:pPr marL="457200" indent="-228600">
              <a:spcBef>
                <a:spcPts val="0"/>
              </a:spcBef>
            </a:pPr>
            <a:endParaRPr lang="ru-RU" sz="1800" dirty="0">
              <a:latin typeface="Lora"/>
            </a:endParaRPr>
          </a:p>
          <a:p>
            <a:pPr marL="228600">
              <a:spcBef>
                <a:spcPts val="0"/>
              </a:spcBef>
              <a:buNone/>
            </a:pPr>
            <a:endParaRPr lang="en" sz="2000" dirty="0">
              <a:latin typeface="Lucida Console" panose="020B0609040504020204" pitchFamily="49" charset="0"/>
            </a:endParaRPr>
          </a:p>
          <a:p>
            <a:pPr marL="457200" indent="-228600">
              <a:spcBef>
                <a:spcPts val="0"/>
              </a:spcBef>
            </a:pPr>
            <a:endParaRPr lang="en" sz="2000" dirty="0">
              <a:latin typeface="Lucida Console" panose="020B0609040504020204" pitchFamily="49" charset="0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dirty="0"/>
          </a:p>
        </p:txBody>
      </p:sp>
      <p:sp>
        <p:nvSpPr>
          <p:cNvPr id="9" name="Shape 496">
            <a:extLst>
              <a:ext uri="{FF2B5EF4-FFF2-40B4-BE49-F238E27FC236}">
                <a16:creationId xmlns:a16="http://schemas.microsoft.com/office/drawing/2014/main" id="{328F45C5-50D5-48EE-B6EF-22E7DCE0FB05}"/>
              </a:ext>
            </a:extLst>
          </p:cNvPr>
          <p:cNvSpPr/>
          <p:nvPr/>
        </p:nvSpPr>
        <p:spPr>
          <a:xfrm>
            <a:off x="477254" y="453525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7" name="Picture 2" descr="\\ekey.local\Home\ATHome\schageo\Desktop\iTruePrint_Cross.jpg">
            <a:extLst>
              <a:ext uri="{FF2B5EF4-FFF2-40B4-BE49-F238E27FC236}">
                <a16:creationId xmlns:a16="http://schemas.microsoft.com/office/drawing/2014/main" id="{206FAF6C-ACE5-46CA-82F3-2A69A5195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32669" y="1338266"/>
            <a:ext cx="3923020" cy="250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82513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40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430" y="842655"/>
            <a:ext cx="2526592" cy="3677830"/>
          </a:xfrm>
          <a:prstGeom prst="rect">
            <a:avLst/>
          </a:prstGeom>
        </p:spPr>
      </p:pic>
      <p:sp>
        <p:nvSpPr>
          <p:cNvPr id="5" name="Shape 99"/>
          <p:cNvSpPr txBox="1">
            <a:spLocks/>
          </p:cNvSpPr>
          <p:nvPr/>
        </p:nvSpPr>
        <p:spPr>
          <a:xfrm>
            <a:off x="270456" y="3488267"/>
            <a:ext cx="4184586" cy="103221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ПРИНЦИП РАСПРЕДЕЛЕНИЯ УСТРОЙСТВ</a:t>
            </a:r>
            <a:endParaRPr lang="en" sz="3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873126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77253" y="271478"/>
            <a:ext cx="6114933" cy="74417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800" dirty="0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Принцип распределения устройств</a:t>
            </a:r>
            <a:endParaRPr lang="en" sz="2800" dirty="0">
              <a:solidFill>
                <a:srgbClr val="26447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583D26-99A4-4C78-BF01-3515F0CEA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567" y="882502"/>
            <a:ext cx="2884911" cy="3378495"/>
          </a:xfrm>
          <a:prstGeom prst="rect">
            <a:avLst/>
          </a:prstGeom>
        </p:spPr>
      </p:pic>
      <p:grpSp>
        <p:nvGrpSpPr>
          <p:cNvPr id="9" name="Shape 823">
            <a:extLst>
              <a:ext uri="{FF2B5EF4-FFF2-40B4-BE49-F238E27FC236}">
                <a16:creationId xmlns:a16="http://schemas.microsoft.com/office/drawing/2014/main" id="{B65C013F-5748-43C6-8BBE-8B998C0515CA}"/>
              </a:ext>
            </a:extLst>
          </p:cNvPr>
          <p:cNvGrpSpPr/>
          <p:nvPr/>
        </p:nvGrpSpPr>
        <p:grpSpPr>
          <a:xfrm>
            <a:off x="428339" y="4513056"/>
            <a:ext cx="452420" cy="433992"/>
            <a:chOff x="5233525" y="4954450"/>
            <a:chExt cx="538275" cy="516350"/>
          </a:xfrm>
        </p:grpSpPr>
        <p:sp>
          <p:nvSpPr>
            <p:cNvPr id="10" name="Shape 824">
              <a:extLst>
                <a:ext uri="{FF2B5EF4-FFF2-40B4-BE49-F238E27FC236}">
                  <a16:creationId xmlns:a16="http://schemas.microsoft.com/office/drawing/2014/main" id="{AECEB99E-9454-4B10-B715-E81F09BB61EB}"/>
                </a:ext>
              </a:extLst>
            </p:cNvPr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825">
              <a:extLst>
                <a:ext uri="{FF2B5EF4-FFF2-40B4-BE49-F238E27FC236}">
                  <a16:creationId xmlns:a16="http://schemas.microsoft.com/office/drawing/2014/main" id="{665C1BF9-49AB-45BB-903E-F4A6A6825C9E}"/>
                </a:ext>
              </a:extLst>
            </p:cNvPr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826">
              <a:extLst>
                <a:ext uri="{FF2B5EF4-FFF2-40B4-BE49-F238E27FC236}">
                  <a16:creationId xmlns:a16="http://schemas.microsoft.com/office/drawing/2014/main" id="{F576F8A3-7014-4F21-9CEB-826B28BC13B8}"/>
                </a:ext>
              </a:extLst>
            </p:cNvPr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827">
              <a:extLst>
                <a:ext uri="{FF2B5EF4-FFF2-40B4-BE49-F238E27FC236}">
                  <a16:creationId xmlns:a16="http://schemas.microsoft.com/office/drawing/2014/main" id="{259C4D87-E47C-4F74-B322-96F9B6222341}"/>
                </a:ext>
              </a:extLst>
            </p:cNvPr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828">
              <a:extLst>
                <a:ext uri="{FF2B5EF4-FFF2-40B4-BE49-F238E27FC236}">
                  <a16:creationId xmlns:a16="http://schemas.microsoft.com/office/drawing/2014/main" id="{CAAA1292-B3E3-4ACD-B7DD-DF2F61476522}"/>
                </a:ext>
              </a:extLst>
            </p:cNvPr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829">
              <a:extLst>
                <a:ext uri="{FF2B5EF4-FFF2-40B4-BE49-F238E27FC236}">
                  <a16:creationId xmlns:a16="http://schemas.microsoft.com/office/drawing/2014/main" id="{C0973BE1-F633-45AE-9694-9B1B313CFF2C}"/>
                </a:ext>
              </a:extLst>
            </p:cNvPr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" name="Shape 830">
              <a:extLst>
                <a:ext uri="{FF2B5EF4-FFF2-40B4-BE49-F238E27FC236}">
                  <a16:creationId xmlns:a16="http://schemas.microsoft.com/office/drawing/2014/main" id="{F9885D36-30FE-4199-B672-7D928F307123}"/>
                </a:ext>
              </a:extLst>
            </p:cNvPr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831">
              <a:extLst>
                <a:ext uri="{FF2B5EF4-FFF2-40B4-BE49-F238E27FC236}">
                  <a16:creationId xmlns:a16="http://schemas.microsoft.com/office/drawing/2014/main" id="{EF433357-FF8B-45AE-AC2A-EFC9C7F674E0}"/>
                </a:ext>
              </a:extLst>
            </p:cNvPr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832">
              <a:extLst>
                <a:ext uri="{FF2B5EF4-FFF2-40B4-BE49-F238E27FC236}">
                  <a16:creationId xmlns:a16="http://schemas.microsoft.com/office/drawing/2014/main" id="{31F2A558-E2B4-4DCB-B3FD-0DC2EB602C5F}"/>
                </a:ext>
              </a:extLst>
            </p:cNvPr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833">
              <a:extLst>
                <a:ext uri="{FF2B5EF4-FFF2-40B4-BE49-F238E27FC236}">
                  <a16:creationId xmlns:a16="http://schemas.microsoft.com/office/drawing/2014/main" id="{CB63CF65-D45C-4520-B49A-9BDE0C22EC08}"/>
                </a:ext>
              </a:extLst>
            </p:cNvPr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834">
              <a:extLst>
                <a:ext uri="{FF2B5EF4-FFF2-40B4-BE49-F238E27FC236}">
                  <a16:creationId xmlns:a16="http://schemas.microsoft.com/office/drawing/2014/main" id="{503465C2-B829-45AE-9D50-45405F08BC96}"/>
                </a:ext>
              </a:extLst>
            </p:cNvPr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2" name="Shape 112">
            <a:extLst>
              <a:ext uri="{FF2B5EF4-FFF2-40B4-BE49-F238E27FC236}">
                <a16:creationId xmlns:a16="http://schemas.microsoft.com/office/drawing/2014/main" id="{86822151-06D1-4EE7-A66F-A1831CEF6879}"/>
              </a:ext>
            </a:extLst>
          </p:cNvPr>
          <p:cNvSpPr txBox="1">
            <a:spLocks/>
          </p:cNvSpPr>
          <p:nvPr/>
        </p:nvSpPr>
        <p:spPr>
          <a:xfrm>
            <a:off x="484398" y="723014"/>
            <a:ext cx="4859081" cy="3551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  <a:latin typeface="Lora"/>
            </a:endParaRPr>
          </a:p>
          <a:p>
            <a:pPr marL="457200" indent="-228600">
              <a:spcBef>
                <a:spcPts val="0"/>
              </a:spcBef>
            </a:pPr>
            <a:endParaRPr lang="ru-RU" sz="1800" dirty="0">
              <a:latin typeface="Lora"/>
            </a:endParaRPr>
          </a:p>
          <a:p>
            <a:pPr marL="457200" indent="-228600">
              <a:spcBef>
                <a:spcPts val="0"/>
              </a:spcBef>
            </a:pPr>
            <a:endParaRPr lang="ru-RU" sz="1800" dirty="0">
              <a:latin typeface="Lora"/>
            </a:endParaRPr>
          </a:p>
          <a:p>
            <a:pPr marL="457200" indent="-228600">
              <a:spcBef>
                <a:spcPts val="0"/>
              </a:spcBef>
            </a:pPr>
            <a:endParaRPr lang="ru-RU" sz="2000" dirty="0">
              <a:latin typeface="Lucida Console" panose="020B0609040504020204" pitchFamily="49" charset="0"/>
            </a:endParaRPr>
          </a:p>
          <a:p>
            <a:pPr marL="228600">
              <a:spcBef>
                <a:spcPts val="0"/>
              </a:spcBef>
              <a:buFont typeface="Quattrocento Sans"/>
              <a:buNone/>
            </a:pPr>
            <a:endParaRPr lang="ru-RU" sz="2000" dirty="0">
              <a:latin typeface="Lucida Console" panose="020B0609040504020204" pitchFamily="49" charset="0"/>
            </a:endParaRPr>
          </a:p>
          <a:p>
            <a:pPr marL="457200" indent="-228600">
              <a:spcBef>
                <a:spcPts val="0"/>
              </a:spcBef>
            </a:pPr>
            <a:endParaRPr lang="ru-RU" sz="2000" dirty="0">
              <a:latin typeface="Lucida Console" panose="020B0609040504020204" pitchFamily="49" charset="0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lang="ru-RU" dirty="0"/>
          </a:p>
        </p:txBody>
      </p:sp>
      <p:sp>
        <p:nvSpPr>
          <p:cNvPr id="23" name="Shape 112">
            <a:extLst>
              <a:ext uri="{FF2B5EF4-FFF2-40B4-BE49-F238E27FC236}">
                <a16:creationId xmlns:a16="http://schemas.microsoft.com/office/drawing/2014/main" id="{83D0D26D-5576-482E-B1AF-E643DC5F8AA9}"/>
              </a:ext>
            </a:extLst>
          </p:cNvPr>
          <p:cNvSpPr txBox="1">
            <a:spLocks/>
          </p:cNvSpPr>
          <p:nvPr/>
        </p:nvSpPr>
        <p:spPr>
          <a:xfrm>
            <a:off x="768153" y="1015649"/>
            <a:ext cx="4575326" cy="3171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180975" indent="-180975">
              <a:lnSpc>
                <a:spcPct val="150000"/>
              </a:lnSpc>
            </a:pPr>
            <a:r>
              <a:rPr lang="ru-RU" sz="1800" dirty="0">
                <a:latin typeface="Lora"/>
              </a:rPr>
              <a:t> </a:t>
            </a:r>
            <a:r>
              <a:rPr lang="ru-RU" sz="1600" dirty="0">
                <a:latin typeface="Lora"/>
              </a:rPr>
              <a:t>Сканер и контроллер находятся с разных сторон двери. После включения системы устройства должны быть инициализированы. Это может сделать только «хозяин» системы</a:t>
            </a:r>
          </a:p>
          <a:p>
            <a:pPr marL="180975" indent="-180975">
              <a:lnSpc>
                <a:spcPct val="150000"/>
              </a:lnSpc>
            </a:pPr>
            <a:r>
              <a:rPr lang="ru-RU" sz="1600" dirty="0">
                <a:latin typeface="Lora"/>
              </a:rPr>
              <a:t> Повреждение/замена сканера не откроют замок</a:t>
            </a:r>
          </a:p>
          <a:p>
            <a:pPr marL="180975" indent="-180975">
              <a:lnSpc>
                <a:spcPct val="150000"/>
              </a:lnSpc>
            </a:pPr>
            <a:r>
              <a:rPr lang="ru-RU" sz="1600" dirty="0">
                <a:latin typeface="Lora"/>
              </a:rPr>
              <a:t> Код доступа в приложение и второй код доступа в систему делают ее безопасной</a:t>
            </a:r>
          </a:p>
        </p:txBody>
      </p:sp>
    </p:spTree>
    <p:extLst>
      <p:ext uri="{BB962C8B-B14F-4D97-AF65-F5344CB8AC3E}">
        <p14:creationId xmlns:p14="http://schemas.microsoft.com/office/powerpoint/2010/main" val="2751752586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4294967295"/>
          </p:nvPr>
        </p:nvSpPr>
        <p:spPr>
          <a:xfrm>
            <a:off x="191387" y="723014"/>
            <a:ext cx="5124892" cy="35512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lnSpc>
                <a:spcPts val="2400"/>
              </a:lnSpc>
              <a:spcBef>
                <a:spcPts val="0"/>
              </a:spcBef>
            </a:pPr>
            <a:endParaRPr lang="en" sz="2000" dirty="0">
              <a:solidFill>
                <a:schemeClr val="tx1"/>
              </a:solidFill>
              <a:latin typeface="Lora"/>
            </a:endParaRP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Повреждение сканера маловероятно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Есть механический ключ для отпирания замка двери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Есть возможность открыть дверь                                       из приложения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Нельзя подать управляющий сигнал через кабель сканера на исполнительное устройство</a:t>
            </a:r>
          </a:p>
          <a:p>
            <a:pPr marL="457200" lvl="0" indent="-228600">
              <a:spcBef>
                <a:spcPts val="0"/>
              </a:spcBef>
            </a:pPr>
            <a:endParaRPr lang="ru-RU" sz="1800" dirty="0">
              <a:latin typeface="Lora"/>
            </a:endParaRPr>
          </a:p>
          <a:p>
            <a:pPr marL="457200" lvl="0" indent="-228600">
              <a:spcBef>
                <a:spcPts val="0"/>
              </a:spcBef>
            </a:pPr>
            <a:endParaRPr lang="ru-RU" sz="1800" dirty="0">
              <a:latin typeface="Lora"/>
            </a:endParaRPr>
          </a:p>
          <a:p>
            <a:pPr marL="457200" indent="-228600">
              <a:spcBef>
                <a:spcPts val="0"/>
              </a:spcBef>
            </a:pPr>
            <a:endParaRPr lang="ru-RU" sz="2000" dirty="0">
              <a:latin typeface="Lucida Console" panose="020B0609040504020204" pitchFamily="49" charset="0"/>
            </a:endParaRPr>
          </a:p>
          <a:p>
            <a:pPr marL="228600">
              <a:spcBef>
                <a:spcPts val="0"/>
              </a:spcBef>
              <a:buNone/>
            </a:pPr>
            <a:endParaRPr lang="en" sz="2000" dirty="0">
              <a:latin typeface="Lucida Console" panose="020B0609040504020204" pitchFamily="49" charset="0"/>
            </a:endParaRPr>
          </a:p>
          <a:p>
            <a:pPr marL="457200" indent="-228600">
              <a:spcBef>
                <a:spcPts val="0"/>
              </a:spcBef>
            </a:pPr>
            <a:endParaRPr lang="en" sz="2000" dirty="0">
              <a:latin typeface="Lucida Console" panose="020B0609040504020204" pitchFamily="49" charset="0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dirty="0"/>
          </a:p>
        </p:txBody>
      </p:sp>
      <p:sp>
        <p:nvSpPr>
          <p:cNvPr id="13" name="Shape 111">
            <a:extLst>
              <a:ext uri="{FF2B5EF4-FFF2-40B4-BE49-F238E27FC236}">
                <a16:creationId xmlns:a16="http://schemas.microsoft.com/office/drawing/2014/main" id="{91272AB6-CE04-4227-A4BC-FF9C13F191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5759" y="377111"/>
            <a:ext cx="809328" cy="74417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800" dirty="0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800" dirty="0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/-</a:t>
            </a:r>
            <a:endParaRPr lang="en" sz="2800" dirty="0">
              <a:solidFill>
                <a:srgbClr val="26447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Объект 5" descr="Изображение выглядит как сид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667B2461-AD24-45A2-91E6-3FA776247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50" y="1032725"/>
            <a:ext cx="2308538" cy="3078049"/>
          </a:xfrm>
          <a:prstGeom prst="rect">
            <a:avLst/>
          </a:prstGeom>
        </p:spPr>
      </p:pic>
      <p:grpSp>
        <p:nvGrpSpPr>
          <p:cNvPr id="7" name="Shape 823">
            <a:extLst>
              <a:ext uri="{FF2B5EF4-FFF2-40B4-BE49-F238E27FC236}">
                <a16:creationId xmlns:a16="http://schemas.microsoft.com/office/drawing/2014/main" id="{F2D9569C-B32F-4117-AE0A-D892FFFB112E}"/>
              </a:ext>
            </a:extLst>
          </p:cNvPr>
          <p:cNvGrpSpPr/>
          <p:nvPr/>
        </p:nvGrpSpPr>
        <p:grpSpPr>
          <a:xfrm>
            <a:off x="408955" y="4488675"/>
            <a:ext cx="452420" cy="433992"/>
            <a:chOff x="5233525" y="4954450"/>
            <a:chExt cx="538275" cy="516350"/>
          </a:xfrm>
        </p:grpSpPr>
        <p:sp>
          <p:nvSpPr>
            <p:cNvPr id="10" name="Shape 824">
              <a:extLst>
                <a:ext uri="{FF2B5EF4-FFF2-40B4-BE49-F238E27FC236}">
                  <a16:creationId xmlns:a16="http://schemas.microsoft.com/office/drawing/2014/main" id="{71600EC9-20CC-4062-AC09-A589C63B921E}"/>
                </a:ext>
              </a:extLst>
            </p:cNvPr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825">
              <a:extLst>
                <a:ext uri="{FF2B5EF4-FFF2-40B4-BE49-F238E27FC236}">
                  <a16:creationId xmlns:a16="http://schemas.microsoft.com/office/drawing/2014/main" id="{997A25D6-9DF0-4652-A44E-BBD83BE4DE5F}"/>
                </a:ext>
              </a:extLst>
            </p:cNvPr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826">
              <a:extLst>
                <a:ext uri="{FF2B5EF4-FFF2-40B4-BE49-F238E27FC236}">
                  <a16:creationId xmlns:a16="http://schemas.microsoft.com/office/drawing/2014/main" id="{B73E57F9-B83D-4BB5-B948-43F7B1DCC621}"/>
                </a:ext>
              </a:extLst>
            </p:cNvPr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827">
              <a:extLst>
                <a:ext uri="{FF2B5EF4-FFF2-40B4-BE49-F238E27FC236}">
                  <a16:creationId xmlns:a16="http://schemas.microsoft.com/office/drawing/2014/main" id="{EB99CAAA-6529-4968-B07D-0CD808678EEF}"/>
                </a:ext>
              </a:extLst>
            </p:cNvPr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828">
              <a:extLst>
                <a:ext uri="{FF2B5EF4-FFF2-40B4-BE49-F238E27FC236}">
                  <a16:creationId xmlns:a16="http://schemas.microsoft.com/office/drawing/2014/main" id="{DE81D711-6E64-49A8-A09D-493ED1F7BCFA}"/>
                </a:ext>
              </a:extLst>
            </p:cNvPr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829">
              <a:extLst>
                <a:ext uri="{FF2B5EF4-FFF2-40B4-BE49-F238E27FC236}">
                  <a16:creationId xmlns:a16="http://schemas.microsoft.com/office/drawing/2014/main" id="{09786304-4826-43DB-9F51-4BE80D2DC011}"/>
                </a:ext>
              </a:extLst>
            </p:cNvPr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830">
              <a:extLst>
                <a:ext uri="{FF2B5EF4-FFF2-40B4-BE49-F238E27FC236}">
                  <a16:creationId xmlns:a16="http://schemas.microsoft.com/office/drawing/2014/main" id="{578564FD-2FAC-43B1-9995-72BCDA8F2A72}"/>
                </a:ext>
              </a:extLst>
            </p:cNvPr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831">
              <a:extLst>
                <a:ext uri="{FF2B5EF4-FFF2-40B4-BE49-F238E27FC236}">
                  <a16:creationId xmlns:a16="http://schemas.microsoft.com/office/drawing/2014/main" id="{6452FCCC-8081-407E-846C-A687AF07F0AF}"/>
                </a:ext>
              </a:extLst>
            </p:cNvPr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832">
              <a:extLst>
                <a:ext uri="{FF2B5EF4-FFF2-40B4-BE49-F238E27FC236}">
                  <a16:creationId xmlns:a16="http://schemas.microsoft.com/office/drawing/2014/main" id="{1E4CB7D5-64CA-4BAD-AD2E-C9D7CBD90DAF}"/>
                </a:ext>
              </a:extLst>
            </p:cNvPr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833">
              <a:extLst>
                <a:ext uri="{FF2B5EF4-FFF2-40B4-BE49-F238E27FC236}">
                  <a16:creationId xmlns:a16="http://schemas.microsoft.com/office/drawing/2014/main" id="{E299DAE5-2B2A-49E1-A4D1-011CEF8C0644}"/>
                </a:ext>
              </a:extLst>
            </p:cNvPr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834">
              <a:extLst>
                <a:ext uri="{FF2B5EF4-FFF2-40B4-BE49-F238E27FC236}">
                  <a16:creationId xmlns:a16="http://schemas.microsoft.com/office/drawing/2014/main" id="{7491698B-92D2-4DEC-B0C8-F057DE5FC098}"/>
                </a:ext>
              </a:extLst>
            </p:cNvPr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51161521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250520" y="271478"/>
            <a:ext cx="8393750" cy="74417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800" dirty="0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Процесс распознавания отпечатка односторонний</a:t>
            </a:r>
            <a:endParaRPr lang="en" sz="2800" dirty="0">
              <a:solidFill>
                <a:srgbClr val="26447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182B2AC-BF17-4087-9E13-085EF9D3C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7" y="1075618"/>
            <a:ext cx="56642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hape 112">
            <a:extLst>
              <a:ext uri="{FF2B5EF4-FFF2-40B4-BE49-F238E27FC236}">
                <a16:creationId xmlns:a16="http://schemas.microsoft.com/office/drawing/2014/main" id="{E867713C-FE57-4459-8021-43FFB31689C8}"/>
              </a:ext>
            </a:extLst>
          </p:cNvPr>
          <p:cNvSpPr txBox="1">
            <a:spLocks/>
          </p:cNvSpPr>
          <p:nvPr/>
        </p:nvSpPr>
        <p:spPr>
          <a:xfrm>
            <a:off x="457197" y="2058722"/>
            <a:ext cx="7708608" cy="229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latin typeface="Lora"/>
            </a:endParaRPr>
          </a:p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Сканирование отпечатка происходит в срезах</a:t>
            </a:r>
          </a:p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Фиксируются </a:t>
            </a:r>
            <a:r>
              <a:rPr lang="ru-RU" sz="1600" dirty="0" err="1">
                <a:latin typeface="Lora"/>
              </a:rPr>
              <a:t>минуции</a:t>
            </a:r>
            <a:r>
              <a:rPr lang="ru-RU" sz="1600" dirty="0">
                <a:latin typeface="Lora"/>
              </a:rPr>
              <a:t> (особые характеристики) – позиция, направления, изгибы</a:t>
            </a:r>
          </a:p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 err="1">
                <a:latin typeface="Lora"/>
              </a:rPr>
              <a:t>Минуции</a:t>
            </a:r>
            <a:r>
              <a:rPr lang="ru-RU" sz="1600" dirty="0">
                <a:latin typeface="Lora"/>
              </a:rPr>
              <a:t> переводятся в бинарный код, который шифруется</a:t>
            </a:r>
          </a:p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Картинки изображения не сохраняются! Защита персональных данных</a:t>
            </a:r>
          </a:p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 Функция обучения (рост детских пальцев, небольшие травмы и т.д.)</a:t>
            </a:r>
          </a:p>
          <a:p>
            <a:pPr marL="457200" indent="-228600">
              <a:spcBef>
                <a:spcPts val="0"/>
              </a:spcBef>
            </a:pPr>
            <a:endParaRPr lang="ru-RU" sz="1800" dirty="0">
              <a:latin typeface="Lucida Console" panose="020B0609040504020204" pitchFamily="49" charset="0"/>
            </a:endParaRPr>
          </a:p>
          <a:p>
            <a:pPr marL="228600">
              <a:spcBef>
                <a:spcPts val="0"/>
              </a:spcBef>
              <a:buFont typeface="Quattrocento Sans"/>
              <a:buNone/>
            </a:pPr>
            <a:endParaRPr lang="ru-RU" sz="1800" dirty="0">
              <a:latin typeface="Lucida Console" panose="020B0609040504020204" pitchFamily="49" charset="0"/>
            </a:endParaRPr>
          </a:p>
          <a:p>
            <a:pPr marL="457200" indent="-228600">
              <a:spcBef>
                <a:spcPts val="0"/>
              </a:spcBef>
            </a:pPr>
            <a:endParaRPr lang="ru-RU" sz="1800" dirty="0">
              <a:latin typeface="Lucida Console" panose="020B0609040504020204" pitchFamily="49" charset="0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lang="ru-RU" sz="1800" dirty="0"/>
          </a:p>
        </p:txBody>
      </p:sp>
      <p:grpSp>
        <p:nvGrpSpPr>
          <p:cNvPr id="10" name="Shape 823">
            <a:extLst>
              <a:ext uri="{FF2B5EF4-FFF2-40B4-BE49-F238E27FC236}">
                <a16:creationId xmlns:a16="http://schemas.microsoft.com/office/drawing/2014/main" id="{FA601D33-FE7C-4A8E-AD0D-0AAC59A91CC2}"/>
              </a:ext>
            </a:extLst>
          </p:cNvPr>
          <p:cNvGrpSpPr/>
          <p:nvPr/>
        </p:nvGrpSpPr>
        <p:grpSpPr>
          <a:xfrm>
            <a:off x="394161" y="4493619"/>
            <a:ext cx="452420" cy="433992"/>
            <a:chOff x="5233525" y="4954450"/>
            <a:chExt cx="538275" cy="516350"/>
          </a:xfrm>
        </p:grpSpPr>
        <p:sp>
          <p:nvSpPr>
            <p:cNvPr id="11" name="Shape 824">
              <a:extLst>
                <a:ext uri="{FF2B5EF4-FFF2-40B4-BE49-F238E27FC236}">
                  <a16:creationId xmlns:a16="http://schemas.microsoft.com/office/drawing/2014/main" id="{2853E8A6-7F81-43BD-9DEF-46DDEB8E4D1C}"/>
                </a:ext>
              </a:extLst>
            </p:cNvPr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825">
              <a:extLst>
                <a:ext uri="{FF2B5EF4-FFF2-40B4-BE49-F238E27FC236}">
                  <a16:creationId xmlns:a16="http://schemas.microsoft.com/office/drawing/2014/main" id="{AEA249BD-375E-4183-B234-22CC5F1863EE}"/>
                </a:ext>
              </a:extLst>
            </p:cNvPr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0" t="0" r="0" b="0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826">
              <a:extLst>
                <a:ext uri="{FF2B5EF4-FFF2-40B4-BE49-F238E27FC236}">
                  <a16:creationId xmlns:a16="http://schemas.microsoft.com/office/drawing/2014/main" id="{4D051A79-7472-496D-BAC6-1A1F94AD4629}"/>
                </a:ext>
              </a:extLst>
            </p:cNvPr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0" t="0" r="0" b="0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827">
              <a:extLst>
                <a:ext uri="{FF2B5EF4-FFF2-40B4-BE49-F238E27FC236}">
                  <a16:creationId xmlns:a16="http://schemas.microsoft.com/office/drawing/2014/main" id="{D3D0407A-1D70-4A2E-9605-37610C91FC8E}"/>
                </a:ext>
              </a:extLst>
            </p:cNvPr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0" t="0" r="0" b="0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828">
              <a:extLst>
                <a:ext uri="{FF2B5EF4-FFF2-40B4-BE49-F238E27FC236}">
                  <a16:creationId xmlns:a16="http://schemas.microsoft.com/office/drawing/2014/main" id="{85B989EB-EEAA-4945-AB04-BCB9E9141D64}"/>
                </a:ext>
              </a:extLst>
            </p:cNvPr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0" t="0" r="0" b="0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829">
              <a:extLst>
                <a:ext uri="{FF2B5EF4-FFF2-40B4-BE49-F238E27FC236}">
                  <a16:creationId xmlns:a16="http://schemas.microsoft.com/office/drawing/2014/main" id="{16BAE5A2-E592-4713-8D9E-E260AB6FBFCF}"/>
                </a:ext>
              </a:extLst>
            </p:cNvPr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0" t="0" r="0" b="0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830">
              <a:extLst>
                <a:ext uri="{FF2B5EF4-FFF2-40B4-BE49-F238E27FC236}">
                  <a16:creationId xmlns:a16="http://schemas.microsoft.com/office/drawing/2014/main" id="{0721B6E8-F77B-4C3A-8889-61B2799E9B03}"/>
                </a:ext>
              </a:extLst>
            </p:cNvPr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0" t="0" r="0" b="0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831">
              <a:extLst>
                <a:ext uri="{FF2B5EF4-FFF2-40B4-BE49-F238E27FC236}">
                  <a16:creationId xmlns:a16="http://schemas.microsoft.com/office/drawing/2014/main" id="{55D41A0D-5965-422D-844C-A168BB1D3C1D}"/>
                </a:ext>
              </a:extLst>
            </p:cNvPr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0" t="0" r="0" b="0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832">
              <a:extLst>
                <a:ext uri="{FF2B5EF4-FFF2-40B4-BE49-F238E27FC236}">
                  <a16:creationId xmlns:a16="http://schemas.microsoft.com/office/drawing/2014/main" id="{853EA98C-E801-4345-B3A4-727ACA38F0E4}"/>
                </a:ext>
              </a:extLst>
            </p:cNvPr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0" t="0" r="0" b="0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833">
              <a:extLst>
                <a:ext uri="{FF2B5EF4-FFF2-40B4-BE49-F238E27FC236}">
                  <a16:creationId xmlns:a16="http://schemas.microsoft.com/office/drawing/2014/main" id="{5DE9DF6D-F754-45FB-8A7A-CE9E50D85198}"/>
                </a:ext>
              </a:extLst>
            </p:cNvPr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0" t="0" r="0" b="0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834">
              <a:extLst>
                <a:ext uri="{FF2B5EF4-FFF2-40B4-BE49-F238E27FC236}">
                  <a16:creationId xmlns:a16="http://schemas.microsoft.com/office/drawing/2014/main" id="{7C95135F-4DEA-4569-8CB2-195B736AEA77}"/>
                </a:ext>
              </a:extLst>
            </p:cNvPr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0" t="0" r="0" b="0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3975447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40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430" y="842655"/>
            <a:ext cx="2526592" cy="3677830"/>
          </a:xfrm>
          <a:prstGeom prst="rect">
            <a:avLst/>
          </a:prstGeom>
        </p:spPr>
      </p:pic>
      <p:sp>
        <p:nvSpPr>
          <p:cNvPr id="5" name="Shape 99"/>
          <p:cNvSpPr txBox="1">
            <a:spLocks/>
          </p:cNvSpPr>
          <p:nvPr/>
        </p:nvSpPr>
        <p:spPr>
          <a:xfrm>
            <a:off x="270456" y="3488267"/>
            <a:ext cx="4888566" cy="103221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Параметры систем </a:t>
            </a:r>
            <a:r>
              <a:rPr lang="en-US" sz="36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ekey</a:t>
            </a:r>
            <a:endParaRPr lang="en" sz="3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10027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250522" y="271478"/>
            <a:ext cx="5009128" cy="74417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800" dirty="0">
                <a:solidFill>
                  <a:schemeClr val="bg1"/>
                </a:solidFill>
                <a:highlight>
                  <a:srgbClr val="FFCD00"/>
                </a:highlight>
                <a:latin typeface="Cambria Math" panose="02040503050406030204" pitchFamily="18" charset="0"/>
                <a:ea typeface="Cambria Math" panose="02040503050406030204" pitchFamily="18" charset="0"/>
              </a:rPr>
              <a:t>Содержание</a:t>
            </a:r>
            <a:endParaRPr lang="en" sz="2800" dirty="0">
              <a:solidFill>
                <a:schemeClr val="bg1"/>
              </a:solidFill>
              <a:highlight>
                <a:srgbClr val="FFCD00"/>
              </a:highligh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4294967295"/>
          </p:nvPr>
        </p:nvSpPr>
        <p:spPr>
          <a:xfrm>
            <a:off x="250522" y="1095153"/>
            <a:ext cx="4544762" cy="32764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Lora"/>
              </a:rPr>
              <a:t>Прогноз развития рынка биометрических систем</a:t>
            </a:r>
          </a:p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Lora"/>
              </a:rPr>
              <a:t>Типы сенсоров для сканеров пальцев</a:t>
            </a:r>
          </a:p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Lora"/>
              </a:rPr>
              <a:t>Принцип распределения устройств</a:t>
            </a:r>
          </a:p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Lora"/>
              </a:rPr>
              <a:t>Параметры систем </a:t>
            </a:r>
            <a:r>
              <a:rPr lang="en-US" sz="2000" dirty="0" err="1">
                <a:solidFill>
                  <a:schemeClr val="tx1"/>
                </a:solidFill>
                <a:latin typeface="Lora"/>
              </a:rPr>
              <a:t>ekey</a:t>
            </a:r>
            <a:endParaRPr lang="ru-RU" sz="2000" dirty="0">
              <a:solidFill>
                <a:schemeClr val="tx1"/>
              </a:solidFill>
              <a:latin typeface="Lora"/>
            </a:endParaRPr>
          </a:p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endParaRPr lang="ru-RU" sz="1800" dirty="0">
              <a:solidFill>
                <a:schemeClr val="tx1"/>
              </a:solidFill>
              <a:latin typeface="Lora"/>
            </a:endParaRPr>
          </a:p>
          <a:p>
            <a:pPr marL="457200" indent="-228600">
              <a:spcBef>
                <a:spcPts val="0"/>
              </a:spcBef>
            </a:pPr>
            <a:endParaRPr lang="ru-RU" sz="2000" dirty="0">
              <a:latin typeface="Lucida Console" panose="020B0609040504020204" pitchFamily="49" charset="0"/>
            </a:endParaRPr>
          </a:p>
          <a:p>
            <a:pPr marL="228600">
              <a:spcBef>
                <a:spcPts val="0"/>
              </a:spcBef>
              <a:buNone/>
            </a:pPr>
            <a:endParaRPr lang="en" sz="2000" dirty="0">
              <a:latin typeface="Lucida Console" panose="020B0609040504020204" pitchFamily="49" charset="0"/>
            </a:endParaRPr>
          </a:p>
          <a:p>
            <a:pPr marL="457200" indent="-228600">
              <a:spcBef>
                <a:spcPts val="0"/>
              </a:spcBef>
            </a:pPr>
            <a:endParaRPr lang="en" sz="2000" dirty="0">
              <a:latin typeface="Lucida Console" panose="020B0609040504020204" pitchFamily="49" charset="0"/>
            </a:endParaRPr>
          </a:p>
          <a:p>
            <a:pPr marL="457200" lvl="0" indent="-228600" rtl="0">
              <a:spcBef>
                <a:spcPts val="0"/>
              </a:spcBef>
            </a:pPr>
            <a:endParaRPr lang="en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dirty="0"/>
          </a:p>
        </p:txBody>
      </p:sp>
      <p:grpSp>
        <p:nvGrpSpPr>
          <p:cNvPr id="10" name="Shape 575"/>
          <p:cNvGrpSpPr/>
          <p:nvPr/>
        </p:nvGrpSpPr>
        <p:grpSpPr>
          <a:xfrm>
            <a:off x="425561" y="4548577"/>
            <a:ext cx="435021" cy="323445"/>
            <a:chOff x="5247525" y="3007275"/>
            <a:chExt cx="517575" cy="384825"/>
          </a:xfrm>
        </p:grpSpPr>
        <p:sp>
          <p:nvSpPr>
            <p:cNvPr id="11" name="Shape 576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57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BDCFED-D188-4B56-BE59-4BA9AFB02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112" y="394300"/>
            <a:ext cx="3019646" cy="413374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6C10B95-B949-4B8F-A391-DF7DE3841F08}"/>
              </a:ext>
            </a:extLst>
          </p:cNvPr>
          <p:cNvCxnSpPr>
            <a:cxnSpLocks/>
          </p:cNvCxnSpPr>
          <p:nvPr/>
        </p:nvCxnSpPr>
        <p:spPr>
          <a:xfrm flipV="1">
            <a:off x="2222205" y="850605"/>
            <a:ext cx="2466753" cy="1"/>
          </a:xfrm>
          <a:prstGeom prst="line">
            <a:avLst/>
          </a:prstGeom>
          <a:ln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250522" y="368525"/>
            <a:ext cx="6105122" cy="74417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800" dirty="0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Администрирование работы сенсора</a:t>
            </a:r>
            <a:r>
              <a:rPr lang="en-US" sz="2800" dirty="0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ekey</a:t>
            </a:r>
            <a:endParaRPr lang="en" sz="2800" dirty="0">
              <a:solidFill>
                <a:srgbClr val="26447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4294967295"/>
          </p:nvPr>
        </p:nvSpPr>
        <p:spPr>
          <a:xfrm>
            <a:off x="250520" y="818707"/>
            <a:ext cx="6105123" cy="341094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endParaRPr lang="en" sz="1800" dirty="0">
              <a:solidFill>
                <a:schemeClr val="tx1"/>
              </a:solidFill>
              <a:latin typeface="Lora"/>
            </a:endParaRPr>
          </a:p>
          <a:p>
            <a:pPr marL="457200" indent="-228600">
              <a:lnSpc>
                <a:spcPts val="24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Для записи шаблонов отпечатков пальцев используется приложение для смартфона на русском языке</a:t>
            </a:r>
          </a:p>
          <a:p>
            <a:pPr marL="457200" indent="-228600">
              <a:lnSpc>
                <a:spcPts val="2400"/>
              </a:lnSpc>
              <a:spcBef>
                <a:spcPts val="0"/>
              </a:spcBef>
            </a:pPr>
            <a:endParaRPr lang="ru-RU" sz="1600" dirty="0">
              <a:latin typeface="Lora"/>
            </a:endParaRPr>
          </a:p>
          <a:p>
            <a:pPr marL="457200" indent="-228600">
              <a:lnSpc>
                <a:spcPts val="24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Код доступа в приложение и код сопряжения устройств</a:t>
            </a:r>
          </a:p>
          <a:p>
            <a:pPr marL="457200" indent="-228600">
              <a:lnSpc>
                <a:spcPts val="2400"/>
              </a:lnSpc>
              <a:spcBef>
                <a:spcPts val="0"/>
              </a:spcBef>
            </a:pPr>
            <a:endParaRPr lang="ru-RU" sz="1600" dirty="0">
              <a:latin typeface="Lora"/>
            </a:endParaRPr>
          </a:p>
          <a:p>
            <a:pPr marL="457200" indent="-228600">
              <a:lnSpc>
                <a:spcPts val="24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«Тройной» процесс регистрации</a:t>
            </a:r>
          </a:p>
          <a:p>
            <a:pPr marL="457200" indent="-228600">
              <a:lnSpc>
                <a:spcPts val="2400"/>
              </a:lnSpc>
              <a:spcBef>
                <a:spcPts val="0"/>
              </a:spcBef>
            </a:pPr>
            <a:endParaRPr lang="ru-RU" sz="1600" dirty="0">
              <a:latin typeface="Lora"/>
            </a:endParaRPr>
          </a:p>
          <a:p>
            <a:pPr marL="457200" indent="-228600">
              <a:lnSpc>
                <a:spcPts val="24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Функция «обучения»</a:t>
            </a:r>
          </a:p>
          <a:p>
            <a:pPr marL="457200" indent="-228600">
              <a:spcBef>
                <a:spcPts val="0"/>
              </a:spcBef>
            </a:pPr>
            <a:endParaRPr lang="ru-RU" sz="2000" dirty="0">
              <a:latin typeface="Lora"/>
            </a:endParaRPr>
          </a:p>
          <a:p>
            <a:pPr marL="457200" indent="-228600">
              <a:spcBef>
                <a:spcPts val="0"/>
              </a:spcBef>
            </a:pPr>
            <a:endParaRPr lang="ru-RU" sz="1800" dirty="0">
              <a:latin typeface="Lora"/>
            </a:endParaRPr>
          </a:p>
          <a:p>
            <a:pPr marL="457200" indent="-228600">
              <a:spcBef>
                <a:spcPts val="0"/>
              </a:spcBef>
            </a:pPr>
            <a:endParaRPr lang="ru-RU" sz="1800" dirty="0">
              <a:latin typeface="Lora"/>
            </a:endParaRPr>
          </a:p>
          <a:p>
            <a:pPr marL="228600">
              <a:spcBef>
                <a:spcPts val="0"/>
              </a:spcBef>
              <a:buNone/>
            </a:pPr>
            <a:endParaRPr lang="en" sz="2000" dirty="0">
              <a:latin typeface="Lucida Console" panose="020B0609040504020204" pitchFamily="49" charset="0"/>
            </a:endParaRPr>
          </a:p>
          <a:p>
            <a:pPr marL="457200" indent="-228600">
              <a:spcBef>
                <a:spcPts val="0"/>
              </a:spcBef>
            </a:pPr>
            <a:endParaRPr lang="en" sz="2000" dirty="0">
              <a:latin typeface="Lucida Console" panose="020B0609040504020204" pitchFamily="49" charset="0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dirty="0"/>
          </a:p>
        </p:txBody>
      </p:sp>
      <p:pic>
        <p:nvPicPr>
          <p:cNvPr id="6" name="Picture 2" descr="http://ekeyrus.ru/images/appbt/bt12.jpg">
            <a:extLst>
              <a:ext uri="{FF2B5EF4-FFF2-40B4-BE49-F238E27FC236}">
                <a16:creationId xmlns:a16="http://schemas.microsoft.com/office/drawing/2014/main" id="{7127BD3F-50FF-4988-9D8A-CD7B0F883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022" y="818707"/>
            <a:ext cx="2002283" cy="355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646">
            <a:extLst>
              <a:ext uri="{FF2B5EF4-FFF2-40B4-BE49-F238E27FC236}">
                <a16:creationId xmlns:a16="http://schemas.microsoft.com/office/drawing/2014/main" id="{6860B301-EE48-411D-B3D0-B3BC91A2973B}"/>
              </a:ext>
            </a:extLst>
          </p:cNvPr>
          <p:cNvSpPr/>
          <p:nvPr/>
        </p:nvSpPr>
        <p:spPr>
          <a:xfrm>
            <a:off x="479322" y="4531158"/>
            <a:ext cx="340843" cy="340864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2034410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250521" y="271478"/>
            <a:ext cx="7452985" cy="74417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800" dirty="0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Обслуживание сканеров</a:t>
            </a:r>
            <a:r>
              <a:rPr lang="en-US" sz="2800" dirty="0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ekey</a:t>
            </a:r>
            <a:endParaRPr lang="en" sz="2800" dirty="0">
              <a:solidFill>
                <a:srgbClr val="26447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4294967295"/>
          </p:nvPr>
        </p:nvSpPr>
        <p:spPr>
          <a:xfrm>
            <a:off x="250520" y="670034"/>
            <a:ext cx="6105123" cy="35596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endParaRPr lang="en" sz="1800" dirty="0">
              <a:solidFill>
                <a:schemeClr val="tx1"/>
              </a:solidFill>
              <a:latin typeface="Lora"/>
            </a:endParaRPr>
          </a:p>
          <a:p>
            <a:pPr marL="457200" indent="-228600">
              <a:lnSpc>
                <a:spcPts val="24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Сканеры с RF сенсором не требуют специального обслуживания</a:t>
            </a:r>
          </a:p>
          <a:p>
            <a:pPr marL="457200" indent="-228600">
              <a:lnSpc>
                <a:spcPts val="2400"/>
              </a:lnSpc>
              <a:spcBef>
                <a:spcPts val="0"/>
              </a:spcBef>
            </a:pPr>
            <a:endParaRPr lang="ru-RU" sz="1600" dirty="0">
              <a:latin typeface="Lora"/>
            </a:endParaRPr>
          </a:p>
          <a:p>
            <a:pPr marL="457200" indent="-228600">
              <a:lnSpc>
                <a:spcPts val="24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Сенсор протяжной, поэтому каждый следующий след отпечатка стирает предыдущий</a:t>
            </a:r>
          </a:p>
          <a:p>
            <a:pPr marL="457200" indent="-228600">
              <a:lnSpc>
                <a:spcPts val="2400"/>
              </a:lnSpc>
              <a:spcBef>
                <a:spcPts val="0"/>
              </a:spcBef>
            </a:pPr>
            <a:endParaRPr lang="ru-RU" sz="1600" dirty="0">
              <a:latin typeface="Lora"/>
            </a:endParaRPr>
          </a:p>
          <a:p>
            <a:pPr marL="450850" indent="-179388">
              <a:lnSpc>
                <a:spcPts val="24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 Если видны следы загрязнения – достаточно протереть сенсор влажной тканью без применения спирта и химии</a:t>
            </a:r>
          </a:p>
          <a:p>
            <a:pPr marL="457200" indent="-228600">
              <a:spcBef>
                <a:spcPts val="0"/>
              </a:spcBef>
            </a:pPr>
            <a:endParaRPr lang="ru-RU" sz="2000" dirty="0">
              <a:latin typeface="Lora"/>
            </a:endParaRPr>
          </a:p>
          <a:p>
            <a:pPr marL="457200" indent="-228600">
              <a:spcBef>
                <a:spcPts val="0"/>
              </a:spcBef>
            </a:pPr>
            <a:endParaRPr lang="ru-RU" sz="1800" dirty="0">
              <a:latin typeface="Lora"/>
            </a:endParaRPr>
          </a:p>
          <a:p>
            <a:pPr marL="457200" indent="-228600">
              <a:spcBef>
                <a:spcPts val="0"/>
              </a:spcBef>
            </a:pPr>
            <a:endParaRPr lang="ru-RU" sz="1800" dirty="0">
              <a:latin typeface="Lora"/>
            </a:endParaRPr>
          </a:p>
          <a:p>
            <a:pPr marL="228600">
              <a:spcBef>
                <a:spcPts val="0"/>
              </a:spcBef>
              <a:buNone/>
            </a:pPr>
            <a:endParaRPr lang="en" sz="2000" dirty="0">
              <a:latin typeface="Lucida Console" panose="020B0609040504020204" pitchFamily="49" charset="0"/>
            </a:endParaRPr>
          </a:p>
          <a:p>
            <a:pPr marL="457200" indent="-228600">
              <a:spcBef>
                <a:spcPts val="0"/>
              </a:spcBef>
            </a:pPr>
            <a:endParaRPr lang="en" sz="2000" dirty="0">
              <a:latin typeface="Lucida Console" panose="020B0609040504020204" pitchFamily="49" charset="0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dirty="0"/>
          </a:p>
        </p:txBody>
      </p:sp>
      <p:sp>
        <p:nvSpPr>
          <p:cNvPr id="7" name="Shape 646">
            <a:extLst>
              <a:ext uri="{FF2B5EF4-FFF2-40B4-BE49-F238E27FC236}">
                <a16:creationId xmlns:a16="http://schemas.microsoft.com/office/drawing/2014/main" id="{6860B301-EE48-411D-B3D0-B3BC91A2973B}"/>
              </a:ext>
            </a:extLst>
          </p:cNvPr>
          <p:cNvSpPr/>
          <p:nvPr/>
        </p:nvSpPr>
        <p:spPr>
          <a:xfrm>
            <a:off x="479322" y="4531158"/>
            <a:ext cx="340843" cy="340864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" name="Объект 5" descr="Изображение выглядит как стена, сид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8C01605E-0EF5-4B98-86CB-FAB96F6D5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67" y="833726"/>
            <a:ext cx="2062163" cy="323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96410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250521" y="271478"/>
            <a:ext cx="7452985" cy="74417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800" dirty="0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Питание</a:t>
            </a:r>
            <a:endParaRPr lang="en" sz="2800" dirty="0">
              <a:solidFill>
                <a:srgbClr val="26447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4294967295"/>
          </p:nvPr>
        </p:nvSpPr>
        <p:spPr>
          <a:xfrm>
            <a:off x="250521" y="592854"/>
            <a:ext cx="5574546" cy="374878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>
              <a:lnSpc>
                <a:spcPct val="150000"/>
              </a:lnSpc>
              <a:spcBef>
                <a:spcPts val="0"/>
              </a:spcBef>
              <a:buNone/>
            </a:pPr>
            <a:endParaRPr lang="en" sz="1800" dirty="0">
              <a:solidFill>
                <a:srgbClr val="264471"/>
              </a:solidFill>
              <a:latin typeface="Lora"/>
            </a:endParaRPr>
          </a:p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Система </a:t>
            </a:r>
            <a:r>
              <a:rPr lang="ru-RU" sz="1600" dirty="0" err="1">
                <a:latin typeface="Lora"/>
              </a:rPr>
              <a:t>ekey</a:t>
            </a:r>
            <a:r>
              <a:rPr lang="ru-RU" sz="1600" dirty="0">
                <a:latin typeface="Lora"/>
              </a:rPr>
              <a:t> работает при 12-24 VDC, как большинство замков</a:t>
            </a:r>
          </a:p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При установке </a:t>
            </a:r>
            <a:r>
              <a:rPr lang="en-US" sz="1600" dirty="0" err="1">
                <a:latin typeface="Lora"/>
              </a:rPr>
              <a:t>ekey</a:t>
            </a:r>
            <a:r>
              <a:rPr lang="en-US" sz="1600" dirty="0">
                <a:latin typeface="Lora"/>
              </a:rPr>
              <a:t> </a:t>
            </a:r>
            <a:r>
              <a:rPr lang="ru-RU" sz="1600" dirty="0">
                <a:latin typeface="Lora"/>
              </a:rPr>
              <a:t>должна быть предусмотрена система аварийного питания</a:t>
            </a:r>
          </a:p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Отпечатки не стираются</a:t>
            </a:r>
          </a:p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Замок можно открыть ключом</a:t>
            </a:r>
          </a:p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 err="1">
                <a:latin typeface="Lora"/>
              </a:rPr>
              <a:t>ekey</a:t>
            </a:r>
            <a:r>
              <a:rPr lang="ru-RU" sz="1600" dirty="0">
                <a:latin typeface="Lora"/>
              </a:rPr>
              <a:t> потребляет около 3 Вт &lt;&lt;&lt; чем замок </a:t>
            </a:r>
          </a:p>
          <a:p>
            <a:pPr marL="457200" indent="-228600">
              <a:spcBef>
                <a:spcPts val="0"/>
              </a:spcBef>
            </a:pPr>
            <a:endParaRPr lang="ru-RU" sz="1600" dirty="0">
              <a:latin typeface="Lora"/>
            </a:endParaRPr>
          </a:p>
          <a:p>
            <a:pPr marL="457200" indent="-228600">
              <a:spcBef>
                <a:spcPts val="0"/>
              </a:spcBef>
            </a:pPr>
            <a:endParaRPr lang="ru-RU" sz="1800" dirty="0">
              <a:latin typeface="Lora"/>
            </a:endParaRPr>
          </a:p>
          <a:p>
            <a:pPr marL="228600">
              <a:spcBef>
                <a:spcPts val="0"/>
              </a:spcBef>
              <a:buNone/>
            </a:pPr>
            <a:endParaRPr lang="en" sz="2000" dirty="0">
              <a:latin typeface="Lucida Console" panose="020B0609040504020204" pitchFamily="49" charset="0"/>
            </a:endParaRPr>
          </a:p>
          <a:p>
            <a:pPr marL="457200" indent="-228600">
              <a:spcBef>
                <a:spcPts val="0"/>
              </a:spcBef>
            </a:pPr>
            <a:endParaRPr lang="en" sz="2000" dirty="0">
              <a:latin typeface="Lucida Console" panose="020B0609040504020204" pitchFamily="49" charset="0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dirty="0"/>
          </a:p>
        </p:txBody>
      </p:sp>
      <p:sp>
        <p:nvSpPr>
          <p:cNvPr id="7" name="Shape 646">
            <a:extLst>
              <a:ext uri="{FF2B5EF4-FFF2-40B4-BE49-F238E27FC236}">
                <a16:creationId xmlns:a16="http://schemas.microsoft.com/office/drawing/2014/main" id="{6860B301-EE48-411D-B3D0-B3BC91A2973B}"/>
              </a:ext>
            </a:extLst>
          </p:cNvPr>
          <p:cNvSpPr/>
          <p:nvPr/>
        </p:nvSpPr>
        <p:spPr>
          <a:xfrm>
            <a:off x="479322" y="4531158"/>
            <a:ext cx="340843" cy="340864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B9B3E3-A380-4E3E-A136-257DE7F23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156" y="735948"/>
            <a:ext cx="2582990" cy="364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54375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250521" y="271478"/>
            <a:ext cx="7452985" cy="74417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800" dirty="0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Параметры систем </a:t>
            </a:r>
            <a:r>
              <a:rPr lang="en-US" sz="2800" dirty="0" err="1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ekey</a:t>
            </a:r>
            <a:endParaRPr lang="en" sz="2800" dirty="0">
              <a:solidFill>
                <a:srgbClr val="26447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4294967295"/>
          </p:nvPr>
        </p:nvSpPr>
        <p:spPr>
          <a:xfrm>
            <a:off x="250521" y="532970"/>
            <a:ext cx="5574546" cy="380866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>
              <a:lnSpc>
                <a:spcPct val="150000"/>
              </a:lnSpc>
              <a:spcBef>
                <a:spcPts val="0"/>
              </a:spcBef>
              <a:buNone/>
            </a:pPr>
            <a:endParaRPr lang="en" sz="1800" dirty="0">
              <a:solidFill>
                <a:schemeClr val="tx1"/>
              </a:solidFill>
              <a:latin typeface="Lora"/>
            </a:endParaRPr>
          </a:p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RF сенсор</a:t>
            </a:r>
          </a:p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FAR = 10-7, FRR = 10-2</a:t>
            </a:r>
          </a:p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Скорость распознавания</a:t>
            </a:r>
          </a:p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Разделение устройств</a:t>
            </a:r>
          </a:p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Наружное применение -</a:t>
            </a:r>
            <a:r>
              <a:rPr lang="en-US" sz="1600" dirty="0">
                <a:latin typeface="Lora"/>
              </a:rPr>
              <a:t>42</a:t>
            </a:r>
            <a:r>
              <a:rPr lang="ru-RU" sz="1600" dirty="0">
                <a:latin typeface="Lora"/>
              </a:rPr>
              <a:t>С…+65С </a:t>
            </a:r>
            <a:endParaRPr lang="en-US" sz="1600" dirty="0">
              <a:latin typeface="Lora"/>
            </a:endParaRPr>
          </a:p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IP54 (прямое попадание воды)</a:t>
            </a:r>
          </a:p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Разработаны специально для производителей дверей</a:t>
            </a:r>
          </a:p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5 лет гарантии </a:t>
            </a:r>
          </a:p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Разнообразие моделей и комплектации</a:t>
            </a:r>
          </a:p>
          <a:p>
            <a:pPr marL="457200" indent="-228600">
              <a:spcBef>
                <a:spcPts val="0"/>
              </a:spcBef>
            </a:pPr>
            <a:endParaRPr lang="ru-RU" sz="1800" dirty="0">
              <a:latin typeface="Lora"/>
            </a:endParaRPr>
          </a:p>
          <a:p>
            <a:pPr marL="457200" indent="-228600">
              <a:spcBef>
                <a:spcPts val="0"/>
              </a:spcBef>
            </a:pPr>
            <a:endParaRPr lang="ru-RU" sz="1800" dirty="0">
              <a:latin typeface="Lora"/>
            </a:endParaRPr>
          </a:p>
          <a:p>
            <a:pPr marL="228600">
              <a:spcBef>
                <a:spcPts val="0"/>
              </a:spcBef>
              <a:buNone/>
            </a:pPr>
            <a:endParaRPr lang="en" sz="2000" dirty="0">
              <a:latin typeface="Lucida Console" panose="020B0609040504020204" pitchFamily="49" charset="0"/>
            </a:endParaRPr>
          </a:p>
          <a:p>
            <a:pPr marL="457200" indent="-228600">
              <a:spcBef>
                <a:spcPts val="0"/>
              </a:spcBef>
            </a:pPr>
            <a:endParaRPr lang="en" sz="2000" dirty="0">
              <a:latin typeface="Lucida Console" panose="020B0609040504020204" pitchFamily="49" charset="0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dirty="0"/>
          </a:p>
        </p:txBody>
      </p:sp>
      <p:sp>
        <p:nvSpPr>
          <p:cNvPr id="7" name="Shape 646">
            <a:extLst>
              <a:ext uri="{FF2B5EF4-FFF2-40B4-BE49-F238E27FC236}">
                <a16:creationId xmlns:a16="http://schemas.microsoft.com/office/drawing/2014/main" id="{6860B301-EE48-411D-B3D0-B3BC91A2973B}"/>
              </a:ext>
            </a:extLst>
          </p:cNvPr>
          <p:cNvSpPr/>
          <p:nvPr/>
        </p:nvSpPr>
        <p:spPr>
          <a:xfrm>
            <a:off x="479322" y="4531158"/>
            <a:ext cx="340843" cy="340864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DEA938-E08C-434F-BF3D-75B1EECD8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580" y="532970"/>
            <a:ext cx="2628145" cy="37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82975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891844" y="404504"/>
            <a:ext cx="7623095" cy="3631474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3" name="Shape 253"/>
          <p:cNvSpPr txBox="1">
            <a:spLocks noGrp="1"/>
          </p:cNvSpPr>
          <p:nvPr>
            <p:ph type="title" idx="4294967295"/>
          </p:nvPr>
        </p:nvSpPr>
        <p:spPr>
          <a:xfrm>
            <a:off x="1531088" y="4127810"/>
            <a:ext cx="6049926" cy="79238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ru-RU" sz="1800" b="0" dirty="0">
                <a:solidFill>
                  <a:schemeClr val="tx1"/>
                </a:solidFill>
                <a:ea typeface="Cambria Math" panose="02040503050406030204" pitchFamily="18" charset="0"/>
              </a:rPr>
              <a:t>Штаб-квартира </a:t>
            </a:r>
            <a:r>
              <a:rPr lang="en-US" sz="1800" b="0" dirty="0" err="1">
                <a:solidFill>
                  <a:schemeClr val="tx1"/>
                </a:solidFill>
                <a:ea typeface="Cambria Math" panose="02040503050406030204" pitchFamily="18" charset="0"/>
              </a:rPr>
              <a:t>ekey</a:t>
            </a:r>
            <a:r>
              <a:rPr lang="ru-RU" sz="1800" b="0" dirty="0">
                <a:solidFill>
                  <a:schemeClr val="tx1"/>
                </a:solidFill>
                <a:ea typeface="Cambria Math" panose="02040503050406030204" pitchFamily="18" charset="0"/>
              </a:rPr>
              <a:t> – </a:t>
            </a:r>
            <a:r>
              <a:rPr lang="ru-RU" sz="1800" b="0" dirty="0" err="1">
                <a:solidFill>
                  <a:schemeClr val="tx1"/>
                </a:solidFill>
                <a:ea typeface="Cambria Math" panose="02040503050406030204" pitchFamily="18" charset="0"/>
              </a:rPr>
              <a:t>Линц</a:t>
            </a:r>
            <a:r>
              <a:rPr lang="ru-RU" sz="1800" b="0" dirty="0">
                <a:solidFill>
                  <a:schemeClr val="tx1"/>
                </a:solidFill>
                <a:ea typeface="Cambria Math" panose="02040503050406030204" pitchFamily="18" charset="0"/>
              </a:rPr>
              <a:t>, Австрия</a:t>
            </a:r>
            <a:br>
              <a:rPr lang="ru-RU" sz="1800" b="0" dirty="0">
                <a:highlight>
                  <a:srgbClr val="CAD401"/>
                </a:highlight>
                <a:ea typeface="Cambria Math" panose="02040503050406030204" pitchFamily="18" charset="0"/>
              </a:rPr>
            </a:br>
            <a:r>
              <a:rPr lang="ru-RU" sz="1800" b="0" dirty="0">
                <a:ea typeface="Cambria Math" panose="02040503050406030204" pitchFamily="18" charset="0"/>
              </a:rPr>
              <a:t>Торговые представительства компании </a:t>
            </a:r>
            <a:r>
              <a:rPr lang="ru-RU" sz="1800" b="0" dirty="0">
                <a:solidFill>
                  <a:schemeClr val="tx1"/>
                </a:solidFill>
                <a:ea typeface="Cambria Math" panose="02040503050406030204" pitchFamily="18" charset="0"/>
              </a:rPr>
              <a:t>– </a:t>
            </a:r>
            <a:r>
              <a:rPr lang="ru-RU" sz="1800" b="0" dirty="0">
                <a:ea typeface="Cambria Math" panose="02040503050406030204" pitchFamily="18" charset="0"/>
              </a:rPr>
              <a:t>в 73 странах мира</a:t>
            </a:r>
            <a:endParaRPr lang="en" sz="1800" b="0" dirty="0">
              <a:ea typeface="Cambria Math" panose="02040503050406030204" pitchFamily="18" charset="0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4205075" y="476415"/>
            <a:ext cx="721749" cy="636900"/>
          </a:xfrm>
          <a:prstGeom prst="wedgeEllipseCallout">
            <a:avLst>
              <a:gd name="adj1" fmla="val 824"/>
              <a:gd name="adj2" fmla="val 62163"/>
            </a:avLst>
          </a:prstGeom>
          <a:solidFill>
            <a:srgbClr val="CAD40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1200" b="1" dirty="0" err="1">
                <a:latin typeface="Lora"/>
                <a:ea typeface="Quattrocento Sans"/>
                <a:cs typeface="Quattrocento Sans"/>
                <a:sym typeface="Quattrocento Sans"/>
              </a:rPr>
              <a:t>ekey</a:t>
            </a:r>
            <a:endParaRPr lang="en" sz="1200" b="1" dirty="0">
              <a:latin typeface="Lora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1453850" y="1553525"/>
            <a:ext cx="174600" cy="174600"/>
          </a:xfrm>
          <a:prstGeom prst="donut">
            <a:avLst>
              <a:gd name="adj" fmla="val 35568"/>
            </a:avLst>
          </a:prstGeom>
          <a:solidFill>
            <a:srgbClr val="CAD40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2879300" y="2940200"/>
            <a:ext cx="174600" cy="174600"/>
          </a:xfrm>
          <a:prstGeom prst="donut">
            <a:avLst>
              <a:gd name="adj" fmla="val 35568"/>
            </a:avLst>
          </a:prstGeom>
          <a:solidFill>
            <a:srgbClr val="CAD40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4054475" y="1015690"/>
            <a:ext cx="174600" cy="174600"/>
          </a:xfrm>
          <a:prstGeom prst="donut">
            <a:avLst>
              <a:gd name="adj" fmla="val 35568"/>
            </a:avLst>
          </a:prstGeom>
          <a:solidFill>
            <a:srgbClr val="CAD40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1911050" y="2010725"/>
            <a:ext cx="174600" cy="174600"/>
          </a:xfrm>
          <a:prstGeom prst="donut">
            <a:avLst>
              <a:gd name="adj" fmla="val 35568"/>
            </a:avLst>
          </a:prstGeom>
          <a:solidFill>
            <a:srgbClr val="CAD40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4565950" y="3192225"/>
            <a:ext cx="174600" cy="174600"/>
          </a:xfrm>
          <a:prstGeom prst="donut">
            <a:avLst>
              <a:gd name="adj" fmla="val 35568"/>
            </a:avLst>
          </a:prstGeom>
          <a:solidFill>
            <a:srgbClr val="CAD40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6456675" y="1728125"/>
            <a:ext cx="174600" cy="174600"/>
          </a:xfrm>
          <a:prstGeom prst="donut">
            <a:avLst>
              <a:gd name="adj" fmla="val 35568"/>
            </a:avLst>
          </a:prstGeom>
          <a:solidFill>
            <a:srgbClr val="CAD40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2" name="Shape 262"/>
          <p:cNvSpPr/>
          <p:nvPr/>
        </p:nvSpPr>
        <p:spPr>
          <a:xfrm>
            <a:off x="7235875" y="3283800"/>
            <a:ext cx="174600" cy="174600"/>
          </a:xfrm>
          <a:prstGeom prst="donut">
            <a:avLst>
              <a:gd name="adj" fmla="val 35568"/>
            </a:avLst>
          </a:prstGeom>
          <a:solidFill>
            <a:srgbClr val="CAD40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" name="Shape 257">
            <a:extLst>
              <a:ext uri="{FF2B5EF4-FFF2-40B4-BE49-F238E27FC236}">
                <a16:creationId xmlns:a16="http://schemas.microsoft.com/office/drawing/2014/main" id="{F83FB395-3E54-43CE-8948-0FB7A2E21D24}"/>
              </a:ext>
            </a:extLst>
          </p:cNvPr>
          <p:cNvSpPr/>
          <p:nvPr/>
        </p:nvSpPr>
        <p:spPr>
          <a:xfrm>
            <a:off x="5051886" y="928390"/>
            <a:ext cx="174600" cy="174600"/>
          </a:xfrm>
          <a:prstGeom prst="donut">
            <a:avLst>
              <a:gd name="adj" fmla="val 35568"/>
            </a:avLst>
          </a:prstGeom>
          <a:solidFill>
            <a:srgbClr val="CAD40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257">
            <a:extLst>
              <a:ext uri="{FF2B5EF4-FFF2-40B4-BE49-F238E27FC236}">
                <a16:creationId xmlns:a16="http://schemas.microsoft.com/office/drawing/2014/main" id="{6E76C0AD-B037-40D5-8E39-93EC6C04060C}"/>
              </a:ext>
            </a:extLst>
          </p:cNvPr>
          <p:cNvSpPr/>
          <p:nvPr/>
        </p:nvSpPr>
        <p:spPr>
          <a:xfrm>
            <a:off x="5378886" y="1389001"/>
            <a:ext cx="174600" cy="174600"/>
          </a:xfrm>
          <a:prstGeom prst="donut">
            <a:avLst>
              <a:gd name="adj" fmla="val 35568"/>
            </a:avLst>
          </a:prstGeom>
          <a:solidFill>
            <a:srgbClr val="CAD40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257">
            <a:extLst>
              <a:ext uri="{FF2B5EF4-FFF2-40B4-BE49-F238E27FC236}">
                <a16:creationId xmlns:a16="http://schemas.microsoft.com/office/drawing/2014/main" id="{221EC516-7B4A-48B3-B5FF-5DC7A06DEA6A}"/>
              </a:ext>
            </a:extLst>
          </p:cNvPr>
          <p:cNvSpPr/>
          <p:nvPr/>
        </p:nvSpPr>
        <p:spPr>
          <a:xfrm>
            <a:off x="6203037" y="1328469"/>
            <a:ext cx="174600" cy="174600"/>
          </a:xfrm>
          <a:prstGeom prst="donut">
            <a:avLst>
              <a:gd name="adj" fmla="val 35568"/>
            </a:avLst>
          </a:prstGeom>
          <a:solidFill>
            <a:srgbClr val="CAD40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257">
            <a:extLst>
              <a:ext uri="{FF2B5EF4-FFF2-40B4-BE49-F238E27FC236}">
                <a16:creationId xmlns:a16="http://schemas.microsoft.com/office/drawing/2014/main" id="{78210AC1-4817-4127-A218-C5F35FB344F7}"/>
              </a:ext>
            </a:extLst>
          </p:cNvPr>
          <p:cNvSpPr/>
          <p:nvPr/>
        </p:nvSpPr>
        <p:spPr>
          <a:xfrm>
            <a:off x="6032118" y="1957856"/>
            <a:ext cx="174600" cy="174600"/>
          </a:xfrm>
          <a:prstGeom prst="donut">
            <a:avLst>
              <a:gd name="adj" fmla="val 35568"/>
            </a:avLst>
          </a:prstGeom>
          <a:solidFill>
            <a:srgbClr val="CAD40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259">
            <a:extLst>
              <a:ext uri="{FF2B5EF4-FFF2-40B4-BE49-F238E27FC236}">
                <a16:creationId xmlns:a16="http://schemas.microsoft.com/office/drawing/2014/main" id="{18B50549-FD96-419D-A7AF-816215B66746}"/>
              </a:ext>
            </a:extLst>
          </p:cNvPr>
          <p:cNvSpPr/>
          <p:nvPr/>
        </p:nvSpPr>
        <p:spPr>
          <a:xfrm>
            <a:off x="2590499" y="1227838"/>
            <a:ext cx="174600" cy="174600"/>
          </a:xfrm>
          <a:prstGeom prst="donut">
            <a:avLst>
              <a:gd name="adj" fmla="val 35568"/>
            </a:avLst>
          </a:prstGeom>
          <a:solidFill>
            <a:srgbClr val="CAD40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259">
            <a:extLst>
              <a:ext uri="{FF2B5EF4-FFF2-40B4-BE49-F238E27FC236}">
                <a16:creationId xmlns:a16="http://schemas.microsoft.com/office/drawing/2014/main" id="{CAFE6B51-1568-4BB1-9D77-69A4A2F6EA52}"/>
              </a:ext>
            </a:extLst>
          </p:cNvPr>
          <p:cNvSpPr/>
          <p:nvPr/>
        </p:nvSpPr>
        <p:spPr>
          <a:xfrm>
            <a:off x="3035608" y="2532088"/>
            <a:ext cx="174600" cy="174600"/>
          </a:xfrm>
          <a:prstGeom prst="donut">
            <a:avLst>
              <a:gd name="adj" fmla="val 35568"/>
            </a:avLst>
          </a:prstGeom>
          <a:solidFill>
            <a:srgbClr val="CAD40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59">
            <a:extLst>
              <a:ext uri="{FF2B5EF4-FFF2-40B4-BE49-F238E27FC236}">
                <a16:creationId xmlns:a16="http://schemas.microsoft.com/office/drawing/2014/main" id="{FA400E2E-864F-4FC9-ACC2-F8CCD02C867E}"/>
              </a:ext>
            </a:extLst>
          </p:cNvPr>
          <p:cNvSpPr/>
          <p:nvPr/>
        </p:nvSpPr>
        <p:spPr>
          <a:xfrm>
            <a:off x="3967175" y="1315138"/>
            <a:ext cx="174600" cy="174600"/>
          </a:xfrm>
          <a:prstGeom prst="donut">
            <a:avLst>
              <a:gd name="adj" fmla="val 35568"/>
            </a:avLst>
          </a:prstGeom>
          <a:solidFill>
            <a:srgbClr val="CAD40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59">
            <a:extLst>
              <a:ext uri="{FF2B5EF4-FFF2-40B4-BE49-F238E27FC236}">
                <a16:creationId xmlns:a16="http://schemas.microsoft.com/office/drawing/2014/main" id="{A6718B0B-2E70-43E2-80A0-259868320308}"/>
              </a:ext>
            </a:extLst>
          </p:cNvPr>
          <p:cNvSpPr/>
          <p:nvPr/>
        </p:nvSpPr>
        <p:spPr>
          <a:xfrm>
            <a:off x="4242991" y="1206426"/>
            <a:ext cx="174600" cy="174600"/>
          </a:xfrm>
          <a:prstGeom prst="donut">
            <a:avLst>
              <a:gd name="adj" fmla="val 35568"/>
            </a:avLst>
          </a:prstGeom>
          <a:solidFill>
            <a:srgbClr val="CAD40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59">
            <a:extLst>
              <a:ext uri="{FF2B5EF4-FFF2-40B4-BE49-F238E27FC236}">
                <a16:creationId xmlns:a16="http://schemas.microsoft.com/office/drawing/2014/main" id="{9C29647D-13B0-4558-98EE-9BAD04E2179E}"/>
              </a:ext>
            </a:extLst>
          </p:cNvPr>
          <p:cNvSpPr/>
          <p:nvPr/>
        </p:nvSpPr>
        <p:spPr>
          <a:xfrm>
            <a:off x="4421076" y="1267489"/>
            <a:ext cx="174600" cy="174600"/>
          </a:xfrm>
          <a:prstGeom prst="donut">
            <a:avLst>
              <a:gd name="adj" fmla="val 35568"/>
            </a:avLst>
          </a:prstGeom>
          <a:solidFill>
            <a:srgbClr val="CAD40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59">
            <a:extLst>
              <a:ext uri="{FF2B5EF4-FFF2-40B4-BE49-F238E27FC236}">
                <a16:creationId xmlns:a16="http://schemas.microsoft.com/office/drawing/2014/main" id="{ADA896E7-5EA3-479A-B514-282109CCE8D1}"/>
              </a:ext>
            </a:extLst>
          </p:cNvPr>
          <p:cNvSpPr/>
          <p:nvPr/>
        </p:nvSpPr>
        <p:spPr>
          <a:xfrm>
            <a:off x="4653250" y="1172776"/>
            <a:ext cx="174600" cy="174600"/>
          </a:xfrm>
          <a:prstGeom prst="donut">
            <a:avLst>
              <a:gd name="adj" fmla="val 35568"/>
            </a:avLst>
          </a:prstGeom>
          <a:solidFill>
            <a:srgbClr val="CAD40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59">
            <a:extLst>
              <a:ext uri="{FF2B5EF4-FFF2-40B4-BE49-F238E27FC236}">
                <a16:creationId xmlns:a16="http://schemas.microsoft.com/office/drawing/2014/main" id="{7BEA9629-C5F9-4FC7-9027-AE7F2CB4F237}"/>
              </a:ext>
            </a:extLst>
          </p:cNvPr>
          <p:cNvSpPr/>
          <p:nvPr/>
        </p:nvSpPr>
        <p:spPr>
          <a:xfrm>
            <a:off x="1531088" y="804415"/>
            <a:ext cx="174600" cy="174600"/>
          </a:xfrm>
          <a:prstGeom prst="donut">
            <a:avLst>
              <a:gd name="adj" fmla="val 35568"/>
            </a:avLst>
          </a:prstGeom>
          <a:solidFill>
            <a:srgbClr val="CAD40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9">
            <a:extLst>
              <a:ext uri="{FF2B5EF4-FFF2-40B4-BE49-F238E27FC236}">
                <a16:creationId xmlns:a16="http://schemas.microsoft.com/office/drawing/2014/main" id="{CD806551-A2B5-4043-9DC0-3BE92FEA1543}"/>
              </a:ext>
            </a:extLst>
          </p:cNvPr>
          <p:cNvSpPr/>
          <p:nvPr/>
        </p:nvSpPr>
        <p:spPr>
          <a:xfrm>
            <a:off x="3914400" y="1628438"/>
            <a:ext cx="174600" cy="174600"/>
          </a:xfrm>
          <a:prstGeom prst="donut">
            <a:avLst>
              <a:gd name="adj" fmla="val 35568"/>
            </a:avLst>
          </a:prstGeom>
          <a:solidFill>
            <a:srgbClr val="CAD40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59">
            <a:extLst>
              <a:ext uri="{FF2B5EF4-FFF2-40B4-BE49-F238E27FC236}">
                <a16:creationId xmlns:a16="http://schemas.microsoft.com/office/drawing/2014/main" id="{4CA2A502-E364-4425-9BF7-116629D38764}"/>
              </a:ext>
            </a:extLst>
          </p:cNvPr>
          <p:cNvSpPr/>
          <p:nvPr/>
        </p:nvSpPr>
        <p:spPr>
          <a:xfrm>
            <a:off x="5131527" y="1563601"/>
            <a:ext cx="174600" cy="174600"/>
          </a:xfrm>
          <a:prstGeom prst="donut">
            <a:avLst>
              <a:gd name="adj" fmla="val 35568"/>
            </a:avLst>
          </a:prstGeom>
          <a:solidFill>
            <a:srgbClr val="CAD40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59">
            <a:extLst>
              <a:ext uri="{FF2B5EF4-FFF2-40B4-BE49-F238E27FC236}">
                <a16:creationId xmlns:a16="http://schemas.microsoft.com/office/drawing/2014/main" id="{EE0A6D8B-9969-4249-99FF-EE21FDE0C1BA}"/>
              </a:ext>
            </a:extLst>
          </p:cNvPr>
          <p:cNvSpPr/>
          <p:nvPr/>
        </p:nvSpPr>
        <p:spPr>
          <a:xfrm>
            <a:off x="2375037" y="2388691"/>
            <a:ext cx="174600" cy="174600"/>
          </a:xfrm>
          <a:prstGeom prst="donut">
            <a:avLst>
              <a:gd name="adj" fmla="val 35568"/>
            </a:avLst>
          </a:prstGeom>
          <a:solidFill>
            <a:srgbClr val="CAD40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59">
            <a:extLst>
              <a:ext uri="{FF2B5EF4-FFF2-40B4-BE49-F238E27FC236}">
                <a16:creationId xmlns:a16="http://schemas.microsoft.com/office/drawing/2014/main" id="{85955F56-53A7-4583-BF11-DD763F0AEB11}"/>
              </a:ext>
            </a:extLst>
          </p:cNvPr>
          <p:cNvSpPr/>
          <p:nvPr/>
        </p:nvSpPr>
        <p:spPr>
          <a:xfrm>
            <a:off x="6579781" y="2440694"/>
            <a:ext cx="174600" cy="174600"/>
          </a:xfrm>
          <a:prstGeom prst="donut">
            <a:avLst>
              <a:gd name="adj" fmla="val 35568"/>
            </a:avLst>
          </a:prstGeom>
          <a:solidFill>
            <a:srgbClr val="CAD40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0779030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subTitle" idx="4294967295"/>
          </p:nvPr>
        </p:nvSpPr>
        <p:spPr>
          <a:xfrm>
            <a:off x="2403749" y="2093775"/>
            <a:ext cx="50213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i="1" dirty="0">
                <a:latin typeface="Lora"/>
                <a:ea typeface="Cambria Math" panose="02040503050406030204" pitchFamily="18" charset="0"/>
                <a:cs typeface="Lora"/>
                <a:sym typeface="Lora"/>
              </a:rPr>
              <a:t>Остались вопросы?</a:t>
            </a:r>
            <a:endParaRPr lang="en" b="1" i="1" dirty="0">
              <a:latin typeface="Lora"/>
              <a:ea typeface="Cambria Math" panose="02040503050406030204" pitchFamily="18" charset="0"/>
              <a:cs typeface="Lora"/>
              <a:sym typeface="Lora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-RU" sz="1800" dirty="0">
                <a:solidFill>
                  <a:schemeClr val="dk1"/>
                </a:solidFill>
                <a:latin typeface="Lora"/>
              </a:rPr>
              <a:t>Наши контакты:</a:t>
            </a:r>
            <a:endParaRPr lang="en" sz="1800" dirty="0">
              <a:solidFill>
                <a:schemeClr val="dk1"/>
              </a:solidFill>
              <a:latin typeface="Lora"/>
            </a:endParaRPr>
          </a:p>
          <a:p>
            <a:pPr marL="457200" lvl="0" indent="-342900">
              <a:spcBef>
                <a:spcPts val="0"/>
              </a:spcBef>
            </a:pPr>
            <a:r>
              <a:rPr lang="ru-RU" sz="1800" dirty="0">
                <a:solidFill>
                  <a:schemeClr val="dk1"/>
                </a:solidFill>
                <a:latin typeface="Lora"/>
              </a:rPr>
              <a:t>+7 (495) 739-34-99</a:t>
            </a:r>
          </a:p>
          <a:p>
            <a:pPr marL="457200" lvl="0" indent="-342900">
              <a:spcBef>
                <a:spcPts val="0"/>
              </a:spcBef>
            </a:pPr>
            <a:r>
              <a:rPr lang="ru-RU" sz="1800" dirty="0">
                <a:solidFill>
                  <a:schemeClr val="dk1"/>
                </a:solidFill>
                <a:latin typeface="Lora"/>
              </a:rPr>
              <a:t>+7 (926) 111-28-30</a:t>
            </a:r>
          </a:p>
          <a:p>
            <a:pPr marL="457200" lvl="0" indent="-342900">
              <a:spcBef>
                <a:spcPts val="0"/>
              </a:spcBef>
            </a:pPr>
            <a:endParaRPr lang="en" sz="1800" dirty="0">
              <a:solidFill>
                <a:schemeClr val="dk1"/>
              </a:solidFill>
              <a:latin typeface="Lora"/>
            </a:endParaRPr>
          </a:p>
          <a:p>
            <a:pPr marL="457200" lvl="0" indent="-342900">
              <a:spcBef>
                <a:spcPts val="0"/>
              </a:spcBef>
            </a:pPr>
            <a:r>
              <a:rPr lang="en-US" sz="1800" dirty="0">
                <a:solidFill>
                  <a:srgbClr val="264471"/>
                </a:solidFill>
                <a:latin typeface="Lor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well@ekeyrus.ru</a:t>
            </a:r>
            <a:endParaRPr lang="ru-RU" sz="1800" dirty="0">
              <a:solidFill>
                <a:srgbClr val="264471"/>
              </a:solidFill>
              <a:latin typeface="Lora"/>
            </a:endParaRPr>
          </a:p>
          <a:p>
            <a:pPr marL="114300" lvl="0">
              <a:spcBef>
                <a:spcPts val="0"/>
              </a:spcBef>
              <a:buNone/>
            </a:pPr>
            <a:endParaRPr lang="ru-RU" sz="1800" dirty="0">
              <a:solidFill>
                <a:schemeClr val="dk1"/>
              </a:solidFill>
            </a:endParaRPr>
          </a:p>
        </p:txBody>
      </p:sp>
      <p:cxnSp>
        <p:nvCxnSpPr>
          <p:cNvPr id="377" name="Shape 377"/>
          <p:cNvCxnSpPr/>
          <p:nvPr/>
        </p:nvCxnSpPr>
        <p:spPr>
          <a:xfrm>
            <a:off x="6450" y="1428750"/>
            <a:ext cx="23972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8" name="Shape 378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Благодарим за внимание</a:t>
            </a:r>
            <a:r>
              <a:rPr lang="en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!</a:t>
            </a:r>
          </a:p>
        </p:txBody>
      </p:sp>
      <p:cxnSp>
        <p:nvCxnSpPr>
          <p:cNvPr id="379" name="Shape 379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0" name="Shape 380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CAD40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highlight>
                <a:srgbClr val="CAD401"/>
              </a:highlight>
            </a:endParaRPr>
          </a:p>
        </p:txBody>
      </p:sp>
      <p:grpSp>
        <p:nvGrpSpPr>
          <p:cNvPr id="381" name="Shape 381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382" name="Shape 38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30519616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40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430" y="842655"/>
            <a:ext cx="2526592" cy="3677830"/>
          </a:xfrm>
          <a:prstGeom prst="rect">
            <a:avLst/>
          </a:prstGeom>
        </p:spPr>
      </p:pic>
      <p:sp>
        <p:nvSpPr>
          <p:cNvPr id="5" name="Shape 99"/>
          <p:cNvSpPr txBox="1">
            <a:spLocks/>
          </p:cNvSpPr>
          <p:nvPr/>
        </p:nvSpPr>
        <p:spPr>
          <a:xfrm>
            <a:off x="270456" y="3488267"/>
            <a:ext cx="2526592" cy="103221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ПРОГНОЗ</a:t>
            </a:r>
            <a:endParaRPr lang="en" sz="3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08601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263047" y="321973"/>
            <a:ext cx="8757678" cy="88864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800" dirty="0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Объем мирового рынка биометрических систем </a:t>
            </a:r>
            <a:br>
              <a:rPr lang="ru-RU" sz="2800" dirty="0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800" dirty="0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2015 – 2022 гг., </a:t>
            </a:r>
            <a:r>
              <a:rPr lang="en-US" sz="2800" dirty="0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$</a:t>
            </a:r>
            <a:r>
              <a:rPr lang="ru-RU" sz="2800" dirty="0" err="1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мрлд</a:t>
            </a:r>
            <a:r>
              <a:rPr lang="ru-RU" sz="2800" dirty="0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" sz="2800" dirty="0">
              <a:solidFill>
                <a:srgbClr val="26447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0" name="Shape 609"/>
          <p:cNvGrpSpPr/>
          <p:nvPr/>
        </p:nvGrpSpPr>
        <p:grpSpPr>
          <a:xfrm>
            <a:off x="469153" y="4521216"/>
            <a:ext cx="333699" cy="329076"/>
            <a:chOff x="3292425" y="3664250"/>
            <a:chExt cx="397025" cy="391525"/>
          </a:xfrm>
        </p:grpSpPr>
        <p:sp>
          <p:nvSpPr>
            <p:cNvPr id="11" name="Shape 610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0" t="0" r="0" b="0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611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0" t="0" r="0" b="0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612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0" t="0" r="0" b="0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1C0D51B4-FF5E-4782-9925-BC089F99D1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8505445"/>
              </p:ext>
            </p:extLst>
          </p:nvPr>
        </p:nvGraphicFramePr>
        <p:xfrm>
          <a:off x="1472902" y="1181802"/>
          <a:ext cx="6198195" cy="3473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138E6154-7F38-4CDF-8B05-E59293059D4F}"/>
              </a:ext>
            </a:extLst>
          </p:cNvPr>
          <p:cNvCxnSpPr/>
          <p:nvPr/>
        </p:nvCxnSpPr>
        <p:spPr>
          <a:xfrm flipV="1">
            <a:off x="3382027" y="2229633"/>
            <a:ext cx="1402915" cy="601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329609" y="321973"/>
            <a:ext cx="8505298" cy="61598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2800" dirty="0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Биометрические технологии по общему обороту</a:t>
            </a:r>
            <a:endParaRPr lang="en" sz="2800" dirty="0">
              <a:solidFill>
                <a:srgbClr val="26447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0" name="Shape 609"/>
          <p:cNvGrpSpPr/>
          <p:nvPr/>
        </p:nvGrpSpPr>
        <p:grpSpPr>
          <a:xfrm>
            <a:off x="469153" y="4521216"/>
            <a:ext cx="333699" cy="329076"/>
            <a:chOff x="3292425" y="3664250"/>
            <a:chExt cx="397025" cy="391525"/>
          </a:xfrm>
        </p:grpSpPr>
        <p:sp>
          <p:nvSpPr>
            <p:cNvPr id="11" name="Shape 610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0" t="0" r="0" b="0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611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0" t="0" r="0" b="0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612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0" t="0" r="0" b="0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528026F-4490-4CF2-AFF1-6054383858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9917720"/>
              </p:ext>
            </p:extLst>
          </p:nvPr>
        </p:nvGraphicFramePr>
        <p:xfrm>
          <a:off x="935904" y="1114001"/>
          <a:ext cx="5500991" cy="348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8B58E1D-0AED-4BEC-AA90-1053D12FA3E6}"/>
              </a:ext>
            </a:extLst>
          </p:cNvPr>
          <p:cNvSpPr/>
          <p:nvPr/>
        </p:nvSpPr>
        <p:spPr>
          <a:xfrm>
            <a:off x="6526060" y="1114001"/>
            <a:ext cx="2334605" cy="33606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6D9F0F-D865-4032-94F8-5FECAD27A5AC}"/>
              </a:ext>
            </a:extLst>
          </p:cNvPr>
          <p:cNvSpPr txBox="1"/>
          <p:nvPr/>
        </p:nvSpPr>
        <p:spPr>
          <a:xfrm>
            <a:off x="6436895" y="937959"/>
            <a:ext cx="257405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200" dirty="0">
                <a:latin typeface="Lora"/>
              </a:rPr>
              <a:t>Распознавание                          по отпечатку пальца</a:t>
            </a:r>
            <a:r>
              <a:rPr lang="en-US" sz="1200" dirty="0">
                <a:latin typeface="Lora"/>
              </a:rPr>
              <a:t> / </a:t>
            </a:r>
            <a:r>
              <a:rPr lang="ru-RU" sz="1200" dirty="0">
                <a:latin typeface="Lora"/>
              </a:rPr>
              <a:t>системы АДИС (</a:t>
            </a:r>
            <a:r>
              <a:rPr lang="en-US" sz="1200" dirty="0">
                <a:latin typeface="Lora"/>
              </a:rPr>
              <a:t>AFIS</a:t>
            </a:r>
            <a:r>
              <a:rPr lang="ru-RU" sz="1200" dirty="0">
                <a:latin typeface="Lora"/>
              </a:rPr>
              <a:t>)</a:t>
            </a:r>
          </a:p>
          <a:p>
            <a:pPr marL="342900" indent="-34290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ru-RU" sz="1200" dirty="0">
                <a:latin typeface="Lora"/>
              </a:rPr>
              <a:t>Распознавание радужной оболочки глаза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200" dirty="0">
                <a:latin typeface="Lora"/>
              </a:rPr>
              <a:t>Распознавание по геометрии руки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200" dirty="0">
                <a:latin typeface="Lora"/>
              </a:rPr>
              <a:t>Распознавание лица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200" dirty="0">
                <a:latin typeface="Lora"/>
              </a:rPr>
              <a:t>Программное обеспечение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200" dirty="0">
                <a:latin typeface="Lora"/>
              </a:rPr>
              <a:t>Распознавание голоса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200" dirty="0">
                <a:latin typeface="Lora"/>
              </a:rPr>
              <a:t>Распознавание вен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200" dirty="0">
                <a:latin typeface="Lora"/>
              </a:rPr>
              <a:t>Совмещенные устройства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200" dirty="0">
                <a:latin typeface="Lora"/>
              </a:rPr>
              <a:t>Другие средства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621852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40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430" y="842655"/>
            <a:ext cx="2526592" cy="3677830"/>
          </a:xfrm>
          <a:prstGeom prst="rect">
            <a:avLst/>
          </a:prstGeom>
        </p:spPr>
      </p:pic>
      <p:sp>
        <p:nvSpPr>
          <p:cNvPr id="5" name="Shape 99"/>
          <p:cNvSpPr txBox="1">
            <a:spLocks/>
          </p:cNvSpPr>
          <p:nvPr/>
        </p:nvSpPr>
        <p:spPr>
          <a:xfrm>
            <a:off x="403126" y="263048"/>
            <a:ext cx="3003953" cy="42574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ТИПЫ СЕНСОРОВ</a:t>
            </a:r>
            <a:endParaRPr lang="en" sz="3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73951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250521" y="271478"/>
            <a:ext cx="6638794" cy="74417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800" dirty="0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Принцип работы оптического сенсора</a:t>
            </a:r>
            <a:endParaRPr lang="en" sz="2800" dirty="0">
              <a:solidFill>
                <a:srgbClr val="26447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4294967295"/>
          </p:nvPr>
        </p:nvSpPr>
        <p:spPr>
          <a:xfrm>
            <a:off x="250522" y="1151086"/>
            <a:ext cx="5009128" cy="294962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endParaRPr lang="en" sz="1600" dirty="0">
              <a:solidFill>
                <a:schemeClr val="tx1"/>
              </a:solidFill>
              <a:latin typeface="Lora"/>
            </a:endParaRP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Наиболее распространенный способ получения изображения в сканере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endParaRPr lang="ru-RU" sz="1600" dirty="0">
              <a:latin typeface="Lora"/>
            </a:endParaRP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latin typeface="Lora"/>
              </a:rPr>
              <a:t>В сенсоре используется массив детекторов                 на фотодиодах или фототранзисторах</a:t>
            </a:r>
            <a:endParaRPr lang="en" sz="1600" dirty="0">
              <a:latin typeface="Lora"/>
            </a:endParaRPr>
          </a:p>
          <a:p>
            <a:pPr marL="457200" indent="-228600">
              <a:spcBef>
                <a:spcPts val="0"/>
              </a:spcBef>
            </a:pPr>
            <a:endParaRPr lang="ru-RU" sz="2000" dirty="0">
              <a:latin typeface="Lucida Console" panose="020B0609040504020204" pitchFamily="49" charset="0"/>
            </a:endParaRPr>
          </a:p>
          <a:p>
            <a:pPr marL="228600">
              <a:spcBef>
                <a:spcPts val="0"/>
              </a:spcBef>
              <a:buNone/>
            </a:pPr>
            <a:endParaRPr lang="en" sz="2000" dirty="0">
              <a:latin typeface="Lucida Console" panose="020B0609040504020204" pitchFamily="49" charset="0"/>
            </a:endParaRPr>
          </a:p>
          <a:p>
            <a:pPr marL="457200" indent="-228600">
              <a:spcBef>
                <a:spcPts val="0"/>
              </a:spcBef>
            </a:pPr>
            <a:endParaRPr lang="en" sz="2000" dirty="0">
              <a:latin typeface="Lucida Console" panose="020B0609040504020204" pitchFamily="49" charset="0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dirty="0"/>
          </a:p>
        </p:txBody>
      </p:sp>
      <p:pic>
        <p:nvPicPr>
          <p:cNvPr id="8" name="Рисунок 7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C14E9D4-04ED-4FE4-8042-08AA11795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43" y="1151087"/>
            <a:ext cx="2999614" cy="2814183"/>
          </a:xfrm>
          <a:prstGeom prst="rect">
            <a:avLst/>
          </a:prstGeom>
        </p:spPr>
      </p:pic>
      <p:sp>
        <p:nvSpPr>
          <p:cNvPr id="14" name="Shape 496">
            <a:extLst>
              <a:ext uri="{FF2B5EF4-FFF2-40B4-BE49-F238E27FC236}">
                <a16:creationId xmlns:a16="http://schemas.microsoft.com/office/drawing/2014/main" id="{C557222F-01B0-4651-90C2-60067C729B5A}"/>
              </a:ext>
            </a:extLst>
          </p:cNvPr>
          <p:cNvSpPr/>
          <p:nvPr/>
        </p:nvSpPr>
        <p:spPr>
          <a:xfrm>
            <a:off x="477254" y="453525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0313741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839173" y="271478"/>
            <a:ext cx="854948" cy="74417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800" dirty="0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sz="2800" dirty="0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/-</a:t>
            </a:r>
            <a:endParaRPr lang="en" sz="2800" dirty="0">
              <a:solidFill>
                <a:srgbClr val="26447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4294967295"/>
          </p:nvPr>
        </p:nvSpPr>
        <p:spPr>
          <a:xfrm>
            <a:off x="250522" y="1015650"/>
            <a:ext cx="5009128" cy="32373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Lora"/>
              </a:rPr>
              <a:t>Невысокая стоимость</a:t>
            </a:r>
          </a:p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Lora"/>
              </a:rPr>
              <a:t>Возможность применения антивандального стекла</a:t>
            </a:r>
          </a:p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Lora"/>
              </a:rPr>
              <a:t>Большие габариты</a:t>
            </a:r>
          </a:p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Lora"/>
              </a:rPr>
              <a:t>Боится низких температур, загрязнения, засвечивания</a:t>
            </a:r>
          </a:p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Lora"/>
              </a:rPr>
              <a:t>Возможны подделки</a:t>
            </a:r>
          </a:p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Lora"/>
              </a:rPr>
              <a:t>Ошибки и время распознавания</a:t>
            </a:r>
          </a:p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endParaRPr lang="en" sz="1800" dirty="0">
              <a:solidFill>
                <a:schemeClr val="tx1"/>
              </a:solidFill>
              <a:latin typeface="Lora"/>
            </a:endParaRPr>
          </a:p>
          <a:p>
            <a:pPr marL="457200" indent="-228600">
              <a:spcBef>
                <a:spcPts val="0"/>
              </a:spcBef>
            </a:pPr>
            <a:endParaRPr lang="ru-RU" sz="2000" dirty="0">
              <a:latin typeface="Lucida Console" panose="020B0609040504020204" pitchFamily="49" charset="0"/>
            </a:endParaRPr>
          </a:p>
          <a:p>
            <a:pPr marL="228600">
              <a:spcBef>
                <a:spcPts val="0"/>
              </a:spcBef>
              <a:buNone/>
            </a:pPr>
            <a:endParaRPr lang="en" sz="2000" dirty="0">
              <a:latin typeface="Lucida Console" panose="020B0609040504020204" pitchFamily="49" charset="0"/>
            </a:endParaRPr>
          </a:p>
          <a:p>
            <a:pPr marL="457200" indent="-228600">
              <a:spcBef>
                <a:spcPts val="0"/>
              </a:spcBef>
            </a:pPr>
            <a:endParaRPr lang="en" sz="2000" dirty="0">
              <a:latin typeface="Lucida Console" panose="020B0609040504020204" pitchFamily="49" charset="0"/>
            </a:endParaRPr>
          </a:p>
          <a:p>
            <a:pPr marL="457200" lvl="0" indent="-228600" rtl="0">
              <a:spcBef>
                <a:spcPts val="0"/>
              </a:spcBef>
            </a:pPr>
            <a:endParaRPr lang="en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dirty="0"/>
          </a:p>
        </p:txBody>
      </p:sp>
      <p:pic>
        <p:nvPicPr>
          <p:cNvPr id="7" name="Рисунок 6" descr="Изображение выглядит как металлоизделия,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9EEA246F-7CF7-4A66-BCC4-ACF20078D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719" y="1015650"/>
            <a:ext cx="3421503" cy="3237373"/>
          </a:xfrm>
          <a:prstGeom prst="rect">
            <a:avLst/>
          </a:prstGeom>
        </p:spPr>
      </p:pic>
      <p:sp>
        <p:nvSpPr>
          <p:cNvPr id="8" name="Shape 496">
            <a:extLst>
              <a:ext uri="{FF2B5EF4-FFF2-40B4-BE49-F238E27FC236}">
                <a16:creationId xmlns:a16="http://schemas.microsoft.com/office/drawing/2014/main" id="{BC104C50-881E-4B57-9B7B-ADC293D5F1D2}"/>
              </a:ext>
            </a:extLst>
          </p:cNvPr>
          <p:cNvSpPr/>
          <p:nvPr/>
        </p:nvSpPr>
        <p:spPr>
          <a:xfrm>
            <a:off x="477253" y="4524753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6594025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250521" y="271478"/>
            <a:ext cx="7452985" cy="74417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800" dirty="0">
                <a:solidFill>
                  <a:srgbClr val="26447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Принцип работы емкостного сенсора</a:t>
            </a:r>
            <a:endParaRPr lang="en" sz="2800" dirty="0">
              <a:solidFill>
                <a:srgbClr val="26447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4294967295"/>
          </p:nvPr>
        </p:nvSpPr>
        <p:spPr>
          <a:xfrm>
            <a:off x="127590" y="818707"/>
            <a:ext cx="5371335" cy="341094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lnSpc>
                <a:spcPct val="150000"/>
              </a:lnSpc>
              <a:spcBef>
                <a:spcPts val="0"/>
              </a:spcBef>
            </a:pPr>
            <a:endParaRPr lang="en" sz="1800" dirty="0">
              <a:solidFill>
                <a:schemeClr val="tx1"/>
              </a:solidFill>
              <a:latin typeface="Lora"/>
            </a:endParaRPr>
          </a:p>
          <a:p>
            <a:pPr marL="457200" lvl="0" indent="-228600">
              <a:spcBef>
                <a:spcPts val="0"/>
              </a:spcBef>
            </a:pPr>
            <a:r>
              <a:rPr lang="ru-RU" sz="1600" dirty="0">
                <a:latin typeface="Lora"/>
              </a:rPr>
              <a:t>Используется метод измерения электрической емкости между площадкой сенсора </a:t>
            </a:r>
          </a:p>
          <a:p>
            <a:pPr marL="228600" lvl="0">
              <a:spcBef>
                <a:spcPts val="0"/>
              </a:spcBef>
              <a:buNone/>
            </a:pPr>
            <a:r>
              <a:rPr lang="ru-RU" sz="1600" dirty="0">
                <a:latin typeface="Lora"/>
              </a:rPr>
              <a:t>     и приложенным пальцем</a:t>
            </a:r>
          </a:p>
          <a:p>
            <a:pPr marL="457200" lvl="0" indent="-228600">
              <a:spcBef>
                <a:spcPts val="0"/>
              </a:spcBef>
            </a:pPr>
            <a:endParaRPr lang="ru-RU" sz="1600" dirty="0">
              <a:latin typeface="Lora"/>
            </a:endParaRPr>
          </a:p>
          <a:p>
            <a:pPr marL="457200" indent="-228600">
              <a:spcBef>
                <a:spcPts val="0"/>
              </a:spcBef>
            </a:pPr>
            <a:r>
              <a:rPr lang="ru-RU" sz="1600" dirty="0">
                <a:latin typeface="Lora"/>
              </a:rPr>
              <a:t>Палец выступает в качестве одной пластины конденсатора, а полупроводниковая площадка сенсора в качестве другой</a:t>
            </a:r>
          </a:p>
          <a:p>
            <a:pPr marL="457200" indent="-228600">
              <a:spcBef>
                <a:spcPts val="0"/>
              </a:spcBef>
            </a:pPr>
            <a:endParaRPr lang="ru-RU" sz="1600" dirty="0">
              <a:latin typeface="Lora"/>
            </a:endParaRPr>
          </a:p>
          <a:p>
            <a:pPr marL="457200" indent="-228600">
              <a:spcBef>
                <a:spcPts val="0"/>
              </a:spcBef>
            </a:pPr>
            <a:r>
              <a:rPr lang="ru-RU" sz="1600" dirty="0">
                <a:latin typeface="Lora"/>
              </a:rPr>
              <a:t>Для построения изображения отпечатка пальца используется разница в электрической емкости между гребнем и канавкой</a:t>
            </a:r>
          </a:p>
          <a:p>
            <a:pPr marL="457200" indent="-228600">
              <a:spcBef>
                <a:spcPts val="0"/>
              </a:spcBef>
            </a:pPr>
            <a:endParaRPr lang="ru-RU" sz="1800" dirty="0">
              <a:latin typeface="Lora"/>
            </a:endParaRPr>
          </a:p>
          <a:p>
            <a:pPr marL="457200" indent="-228600">
              <a:spcBef>
                <a:spcPts val="0"/>
              </a:spcBef>
            </a:pPr>
            <a:endParaRPr lang="ru-RU" sz="1800" dirty="0">
              <a:latin typeface="Lora"/>
            </a:endParaRPr>
          </a:p>
          <a:p>
            <a:pPr marL="457200" indent="-228600">
              <a:spcBef>
                <a:spcPts val="0"/>
              </a:spcBef>
            </a:pPr>
            <a:endParaRPr lang="ru-RU" sz="1800" dirty="0">
              <a:latin typeface="Lora"/>
            </a:endParaRPr>
          </a:p>
          <a:p>
            <a:pPr marL="228600">
              <a:spcBef>
                <a:spcPts val="0"/>
              </a:spcBef>
              <a:buNone/>
            </a:pPr>
            <a:endParaRPr lang="en" sz="2000" dirty="0">
              <a:latin typeface="Lucida Console" panose="020B0609040504020204" pitchFamily="49" charset="0"/>
            </a:endParaRPr>
          </a:p>
          <a:p>
            <a:pPr marL="457200" indent="-228600">
              <a:spcBef>
                <a:spcPts val="0"/>
              </a:spcBef>
            </a:pPr>
            <a:endParaRPr lang="en" sz="2000" dirty="0">
              <a:latin typeface="Lucida Console" panose="020B0609040504020204" pitchFamily="49" charset="0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2FA688-8C29-4A4C-B535-2F21825F6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926" y="1113741"/>
            <a:ext cx="2938052" cy="2916017"/>
          </a:xfrm>
          <a:prstGeom prst="rect">
            <a:avLst/>
          </a:prstGeom>
        </p:spPr>
      </p:pic>
      <p:sp>
        <p:nvSpPr>
          <p:cNvPr id="8" name="Shape 496">
            <a:extLst>
              <a:ext uri="{FF2B5EF4-FFF2-40B4-BE49-F238E27FC236}">
                <a16:creationId xmlns:a16="http://schemas.microsoft.com/office/drawing/2014/main" id="{AD45EADC-1736-48BF-9FA3-B8A1D06537AE}"/>
              </a:ext>
            </a:extLst>
          </p:cNvPr>
          <p:cNvSpPr/>
          <p:nvPr/>
        </p:nvSpPr>
        <p:spPr>
          <a:xfrm>
            <a:off x="487887" y="453525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6353724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Viola template">
  <a:themeElements>
    <a:clrScheme name="Другая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AD401">
            <a:alpha val="89804"/>
          </a:srgbClr>
        </a:solidFill>
        <a:ln>
          <a:noFill/>
        </a:ln>
      </a:spPr>
      <a:bodyPr lIns="91425" tIns="91425" rIns="91425" bIns="91425" anchor="ctr" anchorCtr="0">
        <a:noAutofit/>
      </a:bodyPr>
      <a:lstStyle>
        <a:defPPr>
          <a:spcBef>
            <a:spcPts val="0"/>
          </a:spcBef>
          <a:buNone/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693</Words>
  <Application>Microsoft Office PowerPoint</Application>
  <PresentationFormat>Экран (16:9)</PresentationFormat>
  <Paragraphs>195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Baskerville Old Face</vt:lpstr>
      <vt:lpstr>Cambria Math</vt:lpstr>
      <vt:lpstr>Lora</vt:lpstr>
      <vt:lpstr>Lucida Console</vt:lpstr>
      <vt:lpstr>Quattrocento Sans</vt:lpstr>
      <vt:lpstr>Viola template</vt:lpstr>
      <vt:lpstr>    Биометрические системы контроля доступа</vt:lpstr>
      <vt:lpstr>Содержание</vt:lpstr>
      <vt:lpstr>Презентация PowerPoint</vt:lpstr>
      <vt:lpstr>Объем мирового рынка биометрических систем  в 2015 – 2022 гг., $мрлд </vt:lpstr>
      <vt:lpstr>Биометрические технологии по общему обороту</vt:lpstr>
      <vt:lpstr>Презентация PowerPoint</vt:lpstr>
      <vt:lpstr>Принцип работы оптического сенсора</vt:lpstr>
      <vt:lpstr>+/-</vt:lpstr>
      <vt:lpstr>Принцип работы емкостного сенсора</vt:lpstr>
      <vt:lpstr>+/-</vt:lpstr>
      <vt:lpstr>Принцип работы теплового сенсора</vt:lpstr>
      <vt:lpstr>+/-</vt:lpstr>
      <vt:lpstr>Принцип работы ультразвукового сенсора</vt:lpstr>
      <vt:lpstr>Принцип работы радиочастотных (RF) сенсоров</vt:lpstr>
      <vt:lpstr>Презентация PowerPoint</vt:lpstr>
      <vt:lpstr>Принцип распределения устройств</vt:lpstr>
      <vt:lpstr>+/-</vt:lpstr>
      <vt:lpstr>Процесс распознавания отпечатка односторонний</vt:lpstr>
      <vt:lpstr>Презентация PowerPoint</vt:lpstr>
      <vt:lpstr>Администрирование работы сенсора ekey</vt:lpstr>
      <vt:lpstr>Обслуживание сканеров ekey</vt:lpstr>
      <vt:lpstr>Питание</vt:lpstr>
      <vt:lpstr>Параметры систем ekey</vt:lpstr>
      <vt:lpstr>Штаб-квартира ekey – Линц, Австрия Торговые представительства компании – в 73 странах мира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UserXP</dc:creator>
  <cp:lastModifiedBy>UserXP</cp:lastModifiedBy>
  <cp:revision>208</cp:revision>
  <cp:lastPrinted>2018-06-09T15:59:48Z</cp:lastPrinted>
  <dcterms:modified xsi:type="dcterms:W3CDTF">2019-11-22T16:46:11Z</dcterms:modified>
</cp:coreProperties>
</file>