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64" r:id="rId3"/>
    <p:sldId id="263" r:id="rId4"/>
    <p:sldId id="257" r:id="rId5"/>
    <p:sldId id="265" r:id="rId6"/>
    <p:sldId id="26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755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5015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4237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27757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6618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08572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6972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9836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4458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9242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7423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5153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5052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4408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080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1062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11/17/2018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123147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89171" y="1061112"/>
            <a:ext cx="10711092" cy="5587882"/>
          </a:xfrm>
        </p:spPr>
        <p:txBody>
          <a:bodyPr>
            <a:normAutofit/>
          </a:bodyPr>
          <a:lstStyle/>
          <a:p>
            <a:pPr algn="ctr"/>
            <a:r>
              <a:rPr lang="ru-RU" sz="3600" b="1" dirty="0" smtClean="0">
                <a:solidFill>
                  <a:schemeClr val="accent2"/>
                </a:solidFill>
                <a:latin typeface="Calibri" panose="020F0502020204030204" pitchFamily="34" charset="0"/>
                <a:cs typeface="Calibri" panose="020F0502020204030204" pitchFamily="34" charset="0"/>
              </a:rPr>
              <a:t>Проект цветы: Ромашки</a:t>
            </a:r>
          </a:p>
          <a:p>
            <a:pPr algn="ctr"/>
            <a:endParaRPr lang="ru-RU" sz="3600" b="1" dirty="0">
              <a:solidFill>
                <a:schemeClr val="accent2"/>
              </a:solidFill>
              <a:latin typeface="Calibri" panose="020F0502020204030204" pitchFamily="34" charset="0"/>
              <a:cs typeface="Calibri" panose="020F0502020204030204" pitchFamily="34" charset="0"/>
            </a:endParaRPr>
          </a:p>
          <a:p>
            <a:pPr algn="ctr"/>
            <a:endParaRPr lang="ru-RU" sz="3600" b="1" dirty="0" smtClean="0">
              <a:solidFill>
                <a:schemeClr val="accent2"/>
              </a:solidFill>
              <a:latin typeface="Calibri" panose="020F0502020204030204" pitchFamily="34" charset="0"/>
              <a:cs typeface="Calibri" panose="020F0502020204030204" pitchFamily="34" charset="0"/>
            </a:endParaRPr>
          </a:p>
          <a:p>
            <a:pPr algn="ctr"/>
            <a:endParaRPr lang="ru-RU" sz="3600" b="1" dirty="0">
              <a:solidFill>
                <a:schemeClr val="accent2"/>
              </a:solidFill>
              <a:latin typeface="Calibri" panose="020F0502020204030204" pitchFamily="34" charset="0"/>
              <a:cs typeface="Calibri" panose="020F0502020204030204" pitchFamily="34" charset="0"/>
            </a:endParaRPr>
          </a:p>
          <a:p>
            <a:pPr algn="ctr"/>
            <a:endParaRPr lang="ru-RU" sz="3600" b="1" dirty="0" smtClean="0">
              <a:solidFill>
                <a:schemeClr val="accent2"/>
              </a:solidFill>
              <a:latin typeface="Calibri" panose="020F0502020204030204" pitchFamily="34" charset="0"/>
              <a:cs typeface="Calibri" panose="020F0502020204030204" pitchFamily="34" charset="0"/>
            </a:endParaRPr>
          </a:p>
          <a:p>
            <a:endParaRPr lang="ru-RU" sz="2400" b="1" dirty="0">
              <a:solidFill>
                <a:schemeClr val="accent2"/>
              </a:solidFill>
              <a:latin typeface="Calibri" panose="020F0502020204030204" pitchFamily="34" charset="0"/>
              <a:cs typeface="Calibri" panose="020F0502020204030204" pitchFamily="34" charset="0"/>
            </a:endParaRPr>
          </a:p>
          <a:p>
            <a:pPr algn="ctr"/>
            <a:endParaRPr lang="ru-RU" sz="3600" b="1" dirty="0">
              <a:solidFill>
                <a:schemeClr val="tx1"/>
              </a:solidFill>
              <a:latin typeface="Calibri" panose="020F0502020204030204" pitchFamily="34" charset="0"/>
              <a:cs typeface="Calibri" panose="020F0502020204030204" pitchFamily="34" charset="0"/>
            </a:endParaRP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3871" y="2031593"/>
            <a:ext cx="5916298" cy="30791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793716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2" name="cashreg.wav"/>
          </p:stSnd>
        </p:sndAc>
      </p:transition>
    </mc:Choice>
    <mc:Fallback xmlns="">
      <p:transition spd="slow">
        <p:fade/>
        <p:sndAc>
          <p:stSnd>
            <p:snd r:embed="rId4" name="cashreg.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3826" y="357916"/>
            <a:ext cx="8596668" cy="2346096"/>
          </a:xfrm>
        </p:spPr>
        <p:txBody>
          <a:bodyPr/>
          <a:lstStyle/>
          <a:p>
            <a:pPr marL="450000" indent="457200" algn="just">
              <a:spcBef>
                <a:spcPts val="0"/>
              </a:spcBef>
              <a:buNone/>
            </a:pPr>
            <a:r>
              <a:rPr lang="ru-RU" dirty="0" smtClean="0">
                <a:solidFill>
                  <a:schemeClr val="tx1"/>
                </a:solidFill>
                <a:latin typeface="Calibri" panose="020F0502020204030204" pitchFamily="34" charset="0"/>
                <a:cs typeface="Calibri" panose="020F0502020204030204" pitchFamily="34" charset="0"/>
              </a:rPr>
              <a:t>Ромашка- это травянистое растение с ветвистым стеблем и многочисленными узенькими листочками.  Она теплолюбива, поэтому хорошо себя чувствует в южных краях нашей страны. Цветок ромашки состоит из беленьких лепестков и желтенькой середины.  Ромашка очень ароматное растение. Своим сильным запахом оно привлекает насекомых, которые ее опыляют. Цветет ромашка все лето, украшая лесные  поляны и луга.</a:t>
            </a: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187" y="2304777"/>
            <a:ext cx="4189912" cy="3142434"/>
          </a:xfrm>
          <a:prstGeom prst="rect">
            <a:avLst/>
          </a:prstGeom>
          <a:ln>
            <a:noFill/>
          </a:ln>
          <a:effectLst>
            <a:softEdge rad="112500"/>
          </a:effectLst>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0460" y="2304777"/>
            <a:ext cx="4439312" cy="3142434"/>
          </a:xfrm>
          <a:prstGeom prst="rect">
            <a:avLst/>
          </a:prstGeom>
          <a:ln>
            <a:noFill/>
          </a:ln>
          <a:effectLst>
            <a:softEdge rad="112500"/>
          </a:effectLst>
        </p:spPr>
      </p:pic>
    </p:spTree>
    <p:extLst>
      <p:ext uri="{BB962C8B-B14F-4D97-AF65-F5344CB8AC3E}">
        <p14:creationId xmlns:p14="http://schemas.microsoft.com/office/powerpoint/2010/main" val="4146110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2" name="laser.wav"/>
          </p:stSnd>
        </p:sndAc>
      </p:transition>
    </mc:Choice>
    <mc:Fallback xmlns="">
      <p:transition spd="slow">
        <p:fade/>
        <p:sndAc>
          <p:stSnd>
            <p:snd r:embed="rId5" name="laser.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37314" y="1794829"/>
            <a:ext cx="5094515" cy="4880291"/>
          </a:xfrm>
        </p:spPr>
        <p:txBody>
          <a:bodyPr>
            <a:normAutofit fontScale="85000" lnSpcReduction="10000"/>
          </a:bodyPr>
          <a:lstStyle/>
          <a:p>
            <a:pPr marL="450000" indent="457200" algn="just">
              <a:spcBef>
                <a:spcPts val="0"/>
              </a:spcBef>
              <a:buNone/>
            </a:pPr>
            <a:r>
              <a:rPr lang="ru-RU" sz="2800" dirty="0" smtClean="0">
                <a:latin typeface="Calibri" panose="020F0502020204030204" pitchFamily="34" charset="0"/>
                <a:cs typeface="Calibri" panose="020F0502020204030204" pitchFamily="34" charset="0"/>
              </a:rPr>
              <a:t>Легенда о ромашке.</a:t>
            </a:r>
          </a:p>
          <a:p>
            <a:pPr marL="450000" indent="457200" algn="just">
              <a:spcBef>
                <a:spcPts val="0"/>
              </a:spcBef>
              <a:buNone/>
            </a:pPr>
            <a:r>
              <a:rPr lang="ru-RU" sz="2400" dirty="0" smtClean="0">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Существует легенда о том, что ромашка – это лесная фея, которая влюбилась в пастуха. Фея доверила пастуху не только свое сердце, но и тайны врачевания растениями. Пастух, узнав о силе цветов и трав, начал лечить людей за большие деньги и забыл свою преданную учительницу. Фея, не дождавшись пастуха, стала горько плакать, и каждая ее слезинка превращалась в прекрасный цветок. Обманутая фея превратилась в целое поле белоснежных ромашек, а пастух с каждой слезой терял свою силу врачевания. Пастух однажды вспомнил о любившей его фее, но на поле увидел только нежные цветы. Так ромашки стали приносить людям неоценимую пользу в память о бескорыстной любви лесной феи</a:t>
            </a:r>
            <a:r>
              <a:rPr lang="ru-RU" dirty="0" smtClean="0">
                <a:latin typeface="Calibri" panose="020F0502020204030204" pitchFamily="34" charset="0"/>
                <a:cs typeface="Calibri" panose="020F0502020204030204" pitchFamily="34" charset="0"/>
              </a:rPr>
              <a:t>.</a:t>
            </a:r>
          </a:p>
          <a:p>
            <a:pPr marL="450000" indent="457200" algn="just">
              <a:spcBef>
                <a:spcPts val="0"/>
              </a:spcBef>
              <a:buNone/>
            </a:pPr>
            <a:r>
              <a:rPr lang="ru-RU" dirty="0">
                <a:latin typeface="Calibri" panose="020F0502020204030204" pitchFamily="34" charset="0"/>
                <a:cs typeface="Calibri" panose="020F0502020204030204" pitchFamily="34" charset="0"/>
              </a:rPr>
              <a:t>Цветы ромашки известны в традиционной и народной медицине, а также в косметологии. Как лекарственное средство ромашку использовал Авиценна в качестве успокоительного и антисептического средства. Во времена Античности медики использовали аптечную ромашку вместо многих лекарственных средств.</a:t>
            </a:r>
            <a:endParaRPr lang="ru-RU" sz="2400" dirty="0">
              <a:latin typeface="Calibri" panose="020F0502020204030204" pitchFamily="34" charset="0"/>
              <a:cs typeface="Calibri" panose="020F0502020204030204" pitchFamily="34" charset="0"/>
            </a:endParaRPr>
          </a:p>
        </p:txBody>
      </p:sp>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169" y="645296"/>
            <a:ext cx="4600416" cy="3286623"/>
          </a:xfrm>
          <a:prstGeom prst="rect">
            <a:avLst/>
          </a:prstGeom>
          <a:ln>
            <a:noFill/>
          </a:ln>
          <a:effectLst>
            <a:softEdge rad="112500"/>
          </a:effectLst>
        </p:spPr>
      </p:pic>
    </p:spTree>
    <p:extLst>
      <p:ext uri="{BB962C8B-B14F-4D97-AF65-F5344CB8AC3E}">
        <p14:creationId xmlns:p14="http://schemas.microsoft.com/office/powerpoint/2010/main" val="91028885"/>
      </p:ext>
    </p:extLst>
  </p:cSld>
  <p:clrMapOvr>
    <a:masterClrMapping/>
  </p:clrMapOvr>
  <mc:AlternateContent xmlns:mc="http://schemas.openxmlformats.org/markup-compatibility/2006" xmlns:p14="http://schemas.microsoft.com/office/powerpoint/2010/main">
    <mc:Choice Requires="p14">
      <p:transition spd="slow" p14:dur="3900">
        <p14:glitter dir="d"/>
        <p:sndAc>
          <p:stSnd>
            <p:snd r:embed="rId2" name="wind.wav"/>
          </p:stSnd>
        </p:sndAc>
      </p:transition>
    </mc:Choice>
    <mc:Fallback xmlns="">
      <p:transition spd="slow">
        <p:fade/>
        <p:sndAc>
          <p:stSnd>
            <p:snd r:embed="rId4" name="wind.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313509" y="1724738"/>
            <a:ext cx="5408024" cy="4179673"/>
          </a:xfrm>
        </p:spPr>
        <p:txBody>
          <a:bodyPr>
            <a:normAutofit fontScale="92500" lnSpcReduction="10000"/>
          </a:bodyPr>
          <a:lstStyle/>
          <a:p>
            <a:pPr marL="450000" indent="457200" algn="just">
              <a:lnSpc>
                <a:spcPct val="110000"/>
              </a:lnSpc>
              <a:spcBef>
                <a:spcPts val="0"/>
              </a:spcBef>
              <a:buNone/>
            </a:pPr>
            <a:r>
              <a:rPr lang="ru-RU" sz="2600" dirty="0">
                <a:latin typeface="Calibri" panose="020F0502020204030204" pitchFamily="34" charset="0"/>
                <a:cs typeface="Calibri" panose="020F0502020204030204" pitchFamily="34" charset="0"/>
              </a:rPr>
              <a:t>Сбор и хранение</a:t>
            </a:r>
          </a:p>
          <a:p>
            <a:pPr marL="450000" indent="457200" algn="just">
              <a:lnSpc>
                <a:spcPct val="110000"/>
              </a:lnSpc>
              <a:spcBef>
                <a:spcPts val="0"/>
              </a:spcBef>
              <a:buNone/>
            </a:pPr>
            <a:r>
              <a:rPr lang="ru-RU" dirty="0" smtClean="0">
                <a:latin typeface="Calibri" panose="020F0502020204030204" pitchFamily="34" charset="0"/>
                <a:cs typeface="Calibri" panose="020F0502020204030204" pitchFamily="34" charset="0"/>
              </a:rPr>
              <a:t>Сбор </a:t>
            </a:r>
            <a:r>
              <a:rPr lang="ru-RU" dirty="0">
                <a:latin typeface="Calibri" panose="020F0502020204030204" pitchFamily="34" charset="0"/>
                <a:cs typeface="Calibri" panose="020F0502020204030204" pitchFamily="34" charset="0"/>
              </a:rPr>
              <a:t>ромашки приходится на ее цветение, то есть в период с мая по сентябрь. В лекарственных целях собирают корзинки ромашки. Собирать цветочные корзинки следует в сухую погоду, кроме того ценность представляют только зацветающие ромашки, нет смысла собирать уже отцветающие корзиночки. Собранные утром свежие цветы содержат наибольшее количество эфирного масла. Цветы сушат на открытом воздухе или же в прохладном помещении. Иногда сушку проводят в предназначенных для этого сушилках. Хранят сухие цветы в бумажных мешочках, свои лекарственные свойства они сохраняют на протяжении </a:t>
            </a:r>
            <a:r>
              <a:rPr lang="ru-RU" dirty="0" smtClean="0">
                <a:latin typeface="Calibri" panose="020F0502020204030204" pitchFamily="34" charset="0"/>
                <a:cs typeface="Calibri" panose="020F0502020204030204" pitchFamily="34" charset="0"/>
              </a:rPr>
              <a:t>одного </a:t>
            </a:r>
            <a:r>
              <a:rPr lang="ru-RU" dirty="0">
                <a:latin typeface="Calibri" panose="020F0502020204030204" pitchFamily="34" charset="0"/>
                <a:cs typeface="Calibri" panose="020F0502020204030204" pitchFamily="34" charset="0"/>
              </a:rPr>
              <a:t>года</a:t>
            </a:r>
            <a:r>
              <a:rPr lang="ru-RU" dirty="0" smtClean="0">
                <a:latin typeface="Calibri" panose="020F0502020204030204" pitchFamily="34" charset="0"/>
                <a:cs typeface="Calibri" panose="020F0502020204030204" pitchFamily="34" charset="0"/>
              </a:rPr>
              <a:t>. </a:t>
            </a:r>
            <a:endParaRPr lang="ru-RU" dirty="0">
              <a:latin typeface="Calibri" panose="020F0502020204030204" pitchFamily="34" charset="0"/>
              <a:cs typeface="Calibri" panose="020F0502020204030204" pitchFamily="34" charset="0"/>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1533" y="215411"/>
            <a:ext cx="3761287" cy="3524863"/>
          </a:xfrm>
          <a:prstGeom prst="rect">
            <a:avLst/>
          </a:prstGeom>
          <a:ln>
            <a:noFill/>
          </a:ln>
          <a:effectLst>
            <a:softEdge rad="112500"/>
          </a:effectLst>
        </p:spPr>
      </p:pic>
    </p:spTree>
    <p:extLst>
      <p:ext uri="{BB962C8B-B14F-4D97-AF65-F5344CB8AC3E}">
        <p14:creationId xmlns:p14="http://schemas.microsoft.com/office/powerpoint/2010/main" val="559490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711" y="370977"/>
            <a:ext cx="8596668" cy="3880773"/>
          </a:xfrm>
        </p:spPr>
        <p:txBody>
          <a:bodyPr/>
          <a:lstStyle/>
          <a:p>
            <a:pPr marL="450000" indent="457200" algn="just">
              <a:spcBef>
                <a:spcPts val="0"/>
              </a:spcBef>
              <a:buNone/>
            </a:pPr>
            <a:r>
              <a:rPr lang="ru-RU" sz="2400" dirty="0">
                <a:latin typeface="Calibri" panose="020F0502020204030204" pitchFamily="34" charset="0"/>
                <a:cs typeface="Calibri" panose="020F0502020204030204" pitchFamily="34" charset="0"/>
              </a:rPr>
              <a:t>Полезные </a:t>
            </a:r>
            <a:r>
              <a:rPr lang="ru-RU" sz="2400" dirty="0" smtClean="0">
                <a:latin typeface="Calibri" panose="020F0502020204030204" pitchFamily="34" charset="0"/>
                <a:cs typeface="Calibri" panose="020F0502020204030204" pitchFamily="34" charset="0"/>
              </a:rPr>
              <a:t>свойства</a:t>
            </a:r>
          </a:p>
          <a:p>
            <a:pPr marL="450000" indent="457200" algn="just">
              <a:spcBef>
                <a:spcPts val="0"/>
              </a:spcBef>
              <a:buNone/>
            </a:pPr>
            <a:r>
              <a:rPr lang="ru-RU" dirty="0" smtClean="0">
                <a:latin typeface="Calibri" panose="020F0502020204030204" pitchFamily="34" charset="0"/>
                <a:cs typeface="Calibri" panose="020F0502020204030204" pitchFamily="34" charset="0"/>
              </a:rPr>
              <a:t>Полезные </a:t>
            </a:r>
            <a:r>
              <a:rPr lang="ru-RU" dirty="0">
                <a:latin typeface="Calibri" panose="020F0502020204030204" pitchFamily="34" charset="0"/>
                <a:cs typeface="Calibri" panose="020F0502020204030204" pitchFamily="34" charset="0"/>
              </a:rPr>
              <a:t>свойства ромашки обусловлены наличием эфирного масла. Благодаря этому маслу цветы имеет приятный аромат</a:t>
            </a:r>
            <a:r>
              <a:rPr lang="ru-RU" dirty="0" smtClean="0">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Это масло относится к дорогостоящим, поскольку для получения 1 кг масла перерабатывают около 200 кг соцветий. Мало кто знает, что этот продукт получают из разных видов одного и того же растения. Так, например, </a:t>
            </a:r>
            <a:r>
              <a:rPr lang="ru-RU" i="1" dirty="0">
                <a:latin typeface="Calibri" panose="020F0502020204030204" pitchFamily="34" charset="0"/>
                <a:cs typeface="Calibri" panose="020F0502020204030204" pitchFamily="34" charset="0"/>
              </a:rPr>
              <a:t>самым ценным и дорогим на современном рынке признано масло из ромашки римской </a:t>
            </a:r>
            <a:r>
              <a:rPr lang="ru-RU" i="1" dirty="0" err="1">
                <a:latin typeface="Calibri" panose="020F0502020204030204" pitchFamily="34" charset="0"/>
                <a:cs typeface="Calibri" panose="020F0502020204030204" pitchFamily="34" charset="0"/>
              </a:rPr>
              <a:t>Anthemisnobilis.</a:t>
            </a:r>
            <a:r>
              <a:rPr lang="ru-RU" dirty="0" err="1">
                <a:latin typeface="Calibri" panose="020F0502020204030204" pitchFamily="34" charset="0"/>
                <a:cs typeface="Calibri" panose="020F0502020204030204" pitchFamily="34" charset="0"/>
              </a:rPr>
              <a:t>Римская</a:t>
            </a:r>
            <a:r>
              <a:rPr lang="ru-RU" dirty="0">
                <a:latin typeface="Calibri" panose="020F0502020204030204" pitchFamily="34" charset="0"/>
                <a:cs typeface="Calibri" panose="020F0502020204030204" pitchFamily="34" charset="0"/>
              </a:rPr>
              <a:t> ромашка внешне больше напоминает дикую хризантему, чем знакомый всем цветок ромашки. </a:t>
            </a:r>
            <a:endParaRPr lang="ru-RU" dirty="0" smtClean="0">
              <a:latin typeface="Calibri" panose="020F0502020204030204" pitchFamily="34" charset="0"/>
              <a:cs typeface="Calibri" panose="020F0502020204030204" pitchFamily="34" charset="0"/>
            </a:endParaRPr>
          </a:p>
          <a:p>
            <a:pPr marL="450000" indent="457200" algn="just">
              <a:spcBef>
                <a:spcPts val="0"/>
              </a:spcBef>
              <a:buNone/>
            </a:pPr>
            <a:r>
              <a:rPr lang="ru-RU" dirty="0">
                <a:latin typeface="Calibri" panose="020F0502020204030204" pitchFamily="34" charset="0"/>
                <a:cs typeface="Calibri" panose="020F0502020204030204" pitchFamily="34" charset="0"/>
              </a:rPr>
              <a:t>Ромашка полезна для уставших и разраженных глаз, с этой целью делают примочки из ромашкового отвара. Такая процедура возвращает глазам блеск, расслабляет мышцы, снимает отечность.</a:t>
            </a:r>
            <a:endParaRPr lang="ru-RU" dirty="0">
              <a:latin typeface="Calibri" panose="020F0502020204030204" pitchFamily="34" charset="0"/>
              <a:cs typeface="Calibri" panose="020F050202020403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11" y="3493632"/>
            <a:ext cx="3333750" cy="2352675"/>
          </a:xfrm>
          <a:prstGeom prst="rect">
            <a:avLst/>
          </a:prstGeom>
          <a:ln>
            <a:noFill/>
          </a:ln>
          <a:effectLst>
            <a:softEdge rad="112500"/>
          </a:effectLst>
        </p:spPr>
      </p:pic>
    </p:spTree>
    <p:extLst>
      <p:ext uri="{BB962C8B-B14F-4D97-AF65-F5344CB8AC3E}">
        <p14:creationId xmlns:p14="http://schemas.microsoft.com/office/powerpoint/2010/main" val="2161305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3196" y="1032162"/>
            <a:ext cx="5710404" cy="3880773"/>
          </a:xfrm>
        </p:spPr>
        <p:txBody>
          <a:bodyPr/>
          <a:lstStyle/>
          <a:p>
            <a:pPr marL="450000" indent="457200">
              <a:spcBef>
                <a:spcPts val="0"/>
              </a:spcBef>
              <a:buNone/>
            </a:pPr>
            <a:r>
              <a:rPr lang="ru-RU" sz="2400" dirty="0">
                <a:latin typeface="Calibri" panose="020F0502020204030204" pitchFamily="34" charset="0"/>
                <a:cs typeface="Calibri" panose="020F0502020204030204" pitchFamily="34" charset="0"/>
              </a:rPr>
              <a:t>Использование в кулинарии</a:t>
            </a:r>
          </a:p>
          <a:p>
            <a:pPr marL="450000" indent="457200" algn="just">
              <a:spcBef>
                <a:spcPts val="0"/>
              </a:spcBef>
              <a:buNone/>
            </a:pPr>
            <a:r>
              <a:rPr lang="ru-RU" dirty="0" smtClean="0">
                <a:latin typeface="Calibri" panose="020F0502020204030204" pitchFamily="34" charset="0"/>
                <a:cs typeface="Calibri" panose="020F0502020204030204" pitchFamily="34" charset="0"/>
              </a:rPr>
              <a:t>В </a:t>
            </a:r>
            <a:r>
              <a:rPr lang="ru-RU" dirty="0">
                <a:latin typeface="Calibri" panose="020F0502020204030204" pitchFamily="34" charset="0"/>
                <a:cs typeface="Calibri" panose="020F0502020204030204" pitchFamily="34" charset="0"/>
              </a:rPr>
              <a:t>кулинарии цветы ромашки используются для заваривания ароматного травяного чая. Напиток имеет приятный запах и вкус. Для того, чтобы получить напиток, горсть сухих цветов заливают горячей водой, </a:t>
            </a:r>
            <a:r>
              <a:rPr lang="ru-RU" i="1" dirty="0">
                <a:latin typeface="Calibri" panose="020F0502020204030204" pitchFamily="34" charset="0"/>
                <a:cs typeface="Calibri" panose="020F0502020204030204" pitchFamily="34" charset="0"/>
              </a:rPr>
              <a:t>но не крутым кипятком</a:t>
            </a:r>
            <a:r>
              <a:rPr lang="ru-RU" dirty="0">
                <a:latin typeface="Calibri" panose="020F0502020204030204" pitchFamily="34" charset="0"/>
                <a:cs typeface="Calibri" panose="020F0502020204030204" pitchFamily="34" charset="0"/>
              </a:rPr>
              <a:t>, и настаивают на протяжении 15 минут. Чай можно заваривать в стеклянном </a:t>
            </a:r>
            <a:r>
              <a:rPr lang="ru-RU" dirty="0" err="1">
                <a:latin typeface="Calibri" panose="020F0502020204030204" pitchFamily="34" charset="0"/>
                <a:cs typeface="Calibri" panose="020F0502020204030204" pitchFamily="34" charset="0"/>
              </a:rPr>
              <a:t>заварнике</a:t>
            </a:r>
            <a:r>
              <a:rPr lang="ru-RU" dirty="0">
                <a:latin typeface="Calibri" panose="020F0502020204030204" pitchFamily="34" charset="0"/>
                <a:cs typeface="Calibri" panose="020F0502020204030204" pitchFamily="34" charset="0"/>
              </a:rPr>
              <a:t>, получая удовольствие не только от самого напитка, но и от процесса его приготовления. По желанию к напитку можно добавить кусочек лимона и немного мёда</a:t>
            </a:r>
            <a:r>
              <a:rPr lang="ru-RU" dirty="0"/>
              <a:t>.</a:t>
            </a:r>
            <a:endParaRPr lang="ru-RU" dirty="0"/>
          </a:p>
        </p:txBody>
      </p:sp>
      <p:pic>
        <p:nvPicPr>
          <p:cNvPr id="5" name="Объект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7037" y="1527592"/>
            <a:ext cx="3813169" cy="2484007"/>
          </a:xfrm>
          <a:prstGeom prst="rect">
            <a:avLst/>
          </a:prstGeom>
          <a:ln>
            <a:noFill/>
          </a:ln>
          <a:effectLst>
            <a:softEdge rad="112500"/>
          </a:effectLst>
        </p:spPr>
      </p:pic>
    </p:spTree>
    <p:extLst>
      <p:ext uri="{BB962C8B-B14F-4D97-AF65-F5344CB8AC3E}">
        <p14:creationId xmlns:p14="http://schemas.microsoft.com/office/powerpoint/2010/main" val="401097204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281</TotalTime>
  <Words>359</Words>
  <Application>Microsoft Office PowerPoint</Application>
  <PresentationFormat>Широкоэкранный</PresentationFormat>
  <Paragraphs>16</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Карина</dc:creator>
  <cp:lastModifiedBy>Карина</cp:lastModifiedBy>
  <cp:revision>21</cp:revision>
  <dcterms:created xsi:type="dcterms:W3CDTF">2018-11-17T07:03:10Z</dcterms:created>
  <dcterms:modified xsi:type="dcterms:W3CDTF">2018-11-17T19:50:39Z</dcterms:modified>
</cp:coreProperties>
</file>