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9" r:id="rId4"/>
    <p:sldId id="290" r:id="rId5"/>
    <p:sldId id="260" r:id="rId6"/>
    <p:sldId id="291" r:id="rId7"/>
    <p:sldId id="259" r:id="rId8"/>
    <p:sldId id="262" r:id="rId9"/>
    <p:sldId id="265" r:id="rId10"/>
    <p:sldId id="266" r:id="rId11"/>
    <p:sldId id="267" r:id="rId12"/>
    <p:sldId id="268" r:id="rId13"/>
    <p:sldId id="257" r:id="rId14"/>
    <p:sldId id="261" r:id="rId15"/>
    <p:sldId id="258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2" r:id="rId34"/>
    <p:sldId id="293" r:id="rId35"/>
    <p:sldId id="29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0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4BC4-EBE1-40F7-8595-93E89BCD6666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98E7-2BFB-4F74-87B1-42F949379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4BC4-EBE1-40F7-8595-93E89BCD6666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98E7-2BFB-4F74-87B1-42F949379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4BC4-EBE1-40F7-8595-93E89BCD6666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98E7-2BFB-4F74-87B1-42F949379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4BC4-EBE1-40F7-8595-93E89BCD6666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98E7-2BFB-4F74-87B1-42F949379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4BC4-EBE1-40F7-8595-93E89BCD6666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98E7-2BFB-4F74-87B1-42F949379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4BC4-EBE1-40F7-8595-93E89BCD6666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98E7-2BFB-4F74-87B1-42F949379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4BC4-EBE1-40F7-8595-93E89BCD6666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98E7-2BFB-4F74-87B1-42F949379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4BC4-EBE1-40F7-8595-93E89BCD6666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7398E7-2BFB-4F74-87B1-42F9493793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4BC4-EBE1-40F7-8595-93E89BCD6666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98E7-2BFB-4F74-87B1-42F949379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4BC4-EBE1-40F7-8595-93E89BCD6666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7398E7-2BFB-4F74-87B1-42F949379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FFE4BC4-EBE1-40F7-8595-93E89BCD6666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98E7-2BFB-4F74-87B1-42F949379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FFE4BC4-EBE1-40F7-8595-93E89BCD6666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7398E7-2BFB-4F74-87B1-42F949379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4104456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Ожоговый шок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5880" y="6024709"/>
            <a:ext cx="4463824" cy="384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14988"/>
            <a:ext cx="6246394" cy="37478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T\Desktop\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03" y="332656"/>
            <a:ext cx="8305053" cy="6220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T\Desktop\slide-1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7"/>
            <a:ext cx="8280920" cy="6202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T\Desktop\slid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7"/>
            <a:ext cx="8280920" cy="6202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latin typeface="+mn-lt"/>
              </a:rPr>
              <a:t>При составлении программы </a:t>
            </a:r>
            <a:r>
              <a:rPr lang="ru-RU" sz="2200" b="1" dirty="0" err="1" smtClean="0">
                <a:latin typeface="+mn-lt"/>
              </a:rPr>
              <a:t>инфузионной</a:t>
            </a:r>
            <a:r>
              <a:rPr lang="ru-RU" sz="2200" b="1" dirty="0" smtClean="0">
                <a:latin typeface="+mn-lt"/>
              </a:rPr>
              <a:t> терапии</a:t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>следует определить режим ИТ.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8092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•</a:t>
            </a:r>
            <a:r>
              <a:rPr lang="ru-RU" sz="2000" b="1" dirty="0" smtClean="0"/>
              <a:t>Режим дегидратации </a:t>
            </a:r>
            <a:r>
              <a:rPr lang="ru-RU" sz="2000" dirty="0" smtClean="0"/>
              <a:t>(уменьшение объема вводимой</a:t>
            </a:r>
          </a:p>
          <a:p>
            <a:pPr>
              <a:buNone/>
            </a:pPr>
            <a:r>
              <a:rPr lang="ru-RU" sz="2000" dirty="0" smtClean="0"/>
              <a:t>жидкости при ОСН застойного типа, отеке мозга, отеке</a:t>
            </a:r>
          </a:p>
          <a:p>
            <a:pPr>
              <a:buNone/>
            </a:pPr>
            <a:r>
              <a:rPr lang="ru-RU" sz="2000" dirty="0" smtClean="0"/>
              <a:t>легких.</a:t>
            </a:r>
          </a:p>
          <a:p>
            <a:pPr>
              <a:buNone/>
            </a:pPr>
            <a:r>
              <a:rPr lang="ru-RU" sz="2000" dirty="0" smtClean="0"/>
              <a:t>Важной частью терапии при этом режиме является</a:t>
            </a:r>
          </a:p>
          <a:p>
            <a:pPr>
              <a:buNone/>
            </a:pPr>
            <a:r>
              <a:rPr lang="ru-RU" sz="2000" dirty="0" smtClean="0"/>
              <a:t>использование </a:t>
            </a:r>
            <a:r>
              <a:rPr lang="ru-RU" sz="2000" dirty="0" err="1" smtClean="0"/>
              <a:t>диуретиков</a:t>
            </a:r>
            <a:r>
              <a:rPr lang="ru-RU" sz="2000" dirty="0" smtClean="0"/>
              <a:t>. Каждый час количество</a:t>
            </a:r>
          </a:p>
          <a:p>
            <a:pPr>
              <a:buNone/>
            </a:pPr>
            <a:r>
              <a:rPr lang="ru-RU" sz="2000" dirty="0" smtClean="0"/>
              <a:t>введенной жидкости должно быть равно объему мочи,</a:t>
            </a:r>
          </a:p>
          <a:p>
            <a:pPr>
              <a:buNone/>
            </a:pPr>
            <a:r>
              <a:rPr lang="ru-RU" sz="2000" dirty="0" smtClean="0"/>
              <a:t>выделенному в предыдущий час. В этом случае пациент не</a:t>
            </a:r>
          </a:p>
          <a:p>
            <a:pPr>
              <a:buNone/>
            </a:pPr>
            <a:r>
              <a:rPr lang="ru-RU" sz="2000" dirty="0" smtClean="0"/>
              <a:t>будет перегружен жидкостью, так как образуется разница</a:t>
            </a:r>
          </a:p>
          <a:p>
            <a:pPr>
              <a:buNone/>
            </a:pPr>
            <a:r>
              <a:rPr lang="ru-RU" sz="2000" dirty="0" smtClean="0"/>
              <a:t>между величиной диуреза и объемом </a:t>
            </a:r>
            <a:r>
              <a:rPr lang="ru-RU" sz="2000" dirty="0" err="1" smtClean="0"/>
              <a:t>инфузии</a:t>
            </a:r>
            <a:r>
              <a:rPr lang="ru-RU" sz="2000" dirty="0" smtClean="0"/>
              <a:t> за счет</a:t>
            </a:r>
          </a:p>
          <a:p>
            <a:pPr>
              <a:buNone/>
            </a:pPr>
            <a:r>
              <a:rPr lang="ru-RU" sz="2000" dirty="0" smtClean="0"/>
              <a:t>потерь на перспирацию.</a:t>
            </a:r>
          </a:p>
          <a:p>
            <a:pPr>
              <a:buNone/>
            </a:pPr>
            <a:r>
              <a:rPr lang="ru-RU" sz="2000" dirty="0" smtClean="0"/>
              <a:t>•</a:t>
            </a:r>
            <a:r>
              <a:rPr lang="ru-RU" sz="2000" b="1" dirty="0" smtClean="0"/>
              <a:t>Режим </a:t>
            </a:r>
            <a:r>
              <a:rPr lang="ru-RU" sz="2000" b="1" dirty="0" err="1" smtClean="0"/>
              <a:t>нормогидратации</a:t>
            </a:r>
            <a:r>
              <a:rPr lang="ru-RU" sz="2000" b="1" dirty="0" smtClean="0"/>
              <a:t> </a:t>
            </a:r>
            <a:r>
              <a:rPr lang="ru-RU" sz="2000" dirty="0" smtClean="0"/>
              <a:t>(исходя из ФП= почасовой</a:t>
            </a:r>
          </a:p>
          <a:p>
            <a:pPr>
              <a:buNone/>
            </a:pPr>
            <a:r>
              <a:rPr lang="ru-RU" sz="2000" dirty="0" smtClean="0"/>
              <a:t>диурез + объем на перспирацию.</a:t>
            </a:r>
          </a:p>
          <a:p>
            <a:pPr>
              <a:buNone/>
            </a:pPr>
            <a:r>
              <a:rPr lang="ru-RU" sz="2000" dirty="0" smtClean="0"/>
              <a:t>•</a:t>
            </a:r>
            <a:r>
              <a:rPr lang="ru-RU" sz="2000" b="1" dirty="0" smtClean="0"/>
              <a:t>Режим </a:t>
            </a:r>
            <a:r>
              <a:rPr lang="ru-RU" sz="2000" b="1" dirty="0" err="1" smtClean="0"/>
              <a:t>регидратации</a:t>
            </a:r>
            <a:r>
              <a:rPr lang="ru-RU" sz="2000" b="1" dirty="0" smtClean="0"/>
              <a:t> </a:t>
            </a:r>
            <a:r>
              <a:rPr lang="ru-RU" sz="2000" dirty="0" smtClean="0"/>
              <a:t>(при обезвоживании, необходимо</a:t>
            </a:r>
          </a:p>
          <a:p>
            <a:pPr>
              <a:buNone/>
            </a:pPr>
            <a:r>
              <a:rPr lang="ru-RU" sz="2000" dirty="0" smtClean="0"/>
              <a:t>определить дополнительные потребности с учетом </a:t>
            </a:r>
            <a:r>
              <a:rPr lang="ru-RU" sz="2000" dirty="0" err="1" smtClean="0"/>
              <a:t>Ht</a:t>
            </a:r>
            <a:r>
              <a:rPr lang="ru-RU" sz="2000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404664"/>
            <a:ext cx="8075411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+mn-lt"/>
              </a:rPr>
              <a:t>Мониторинг </a:t>
            </a:r>
            <a:r>
              <a:rPr lang="ru-RU" sz="2000" b="1" dirty="0" err="1" smtClean="0">
                <a:latin typeface="+mn-lt"/>
              </a:rPr>
              <a:t>инфузионной</a:t>
            </a:r>
            <a:r>
              <a:rPr lang="ru-RU" sz="2000" b="1" dirty="0" smtClean="0">
                <a:latin typeface="+mn-lt"/>
              </a:rPr>
              <a:t> терапии</a:t>
            </a:r>
            <a:endParaRPr lang="ru-RU" sz="2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19256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•Клинические показания.</a:t>
            </a:r>
          </a:p>
          <a:p>
            <a:r>
              <a:rPr lang="ru-RU" sz="2000" dirty="0" smtClean="0"/>
              <a:t>При  </a:t>
            </a:r>
            <a:r>
              <a:rPr lang="ru-RU" sz="2000" dirty="0" err="1" smtClean="0"/>
              <a:t>гиповолемический</a:t>
            </a:r>
            <a:r>
              <a:rPr lang="ru-RU" sz="2000" dirty="0" smtClean="0"/>
              <a:t> шок : </a:t>
            </a:r>
            <a:r>
              <a:rPr lang="ru-RU" sz="2000" dirty="0" err="1" smtClean="0"/>
              <a:t>акроцианоза</a:t>
            </a:r>
            <a:r>
              <a:rPr lang="ru-RU" sz="2000" dirty="0" smtClean="0"/>
              <a:t>, холодных кожных покровов, снижением диуреза, тахикардия, артериальное давление снижается, нарушения сознания.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Гиперволемия</a:t>
            </a:r>
            <a:r>
              <a:rPr lang="ru-RU" sz="2000" dirty="0" smtClean="0"/>
              <a:t>: повышением артериального давления, одышкой, влажными хрипами в легких.</a:t>
            </a:r>
          </a:p>
          <a:p>
            <a:r>
              <a:rPr lang="ru-RU" sz="2000" dirty="0" smtClean="0"/>
              <a:t>При дегидратации пациенты предъявляют жалобы на жажду, тахикардию, снижение артериального давления, снижается диурез, снижается толщина подкожно-жировой складки.</a:t>
            </a:r>
          </a:p>
          <a:p>
            <a:pPr>
              <a:buNone/>
            </a:pPr>
            <a:r>
              <a:rPr lang="ru-RU" sz="2000" dirty="0" smtClean="0"/>
              <a:t>•Окраска и температура кожных покровов, СБП= 3-4 сек., диурез, почасовой диурез (1.5-2 </a:t>
            </a:r>
            <a:r>
              <a:rPr lang="ru-RU" sz="2000" dirty="0" err="1" smtClean="0"/>
              <a:t>мл\кг\час</a:t>
            </a:r>
            <a:r>
              <a:rPr lang="ru-RU" sz="2000" dirty="0" smtClean="0"/>
              <a:t>), суточный диурез.</a:t>
            </a:r>
          </a:p>
          <a:p>
            <a:pPr>
              <a:buNone/>
            </a:pPr>
            <a:r>
              <a:rPr lang="ru-RU" sz="2000" dirty="0" smtClean="0"/>
              <a:t>•Контроль за весом (два раза в сутки), учет патологических потерь (рвота, стул), потери по желудочному зонду.</a:t>
            </a:r>
          </a:p>
          <a:p>
            <a:pPr>
              <a:buNone/>
            </a:pPr>
            <a:r>
              <a:rPr lang="ru-RU" sz="2000" dirty="0" smtClean="0"/>
              <a:t>•Лабораторный контроль: электролиты (</a:t>
            </a:r>
            <a:r>
              <a:rPr lang="ru-RU" sz="2000" dirty="0" err="1" smtClean="0"/>
              <a:t>Na</a:t>
            </a:r>
            <a:r>
              <a:rPr lang="ru-RU" sz="2000" dirty="0" smtClean="0"/>
              <a:t>, K, </a:t>
            </a:r>
            <a:r>
              <a:rPr lang="ru-RU" sz="2000" dirty="0" err="1" smtClean="0"/>
              <a:t>Ht</a:t>
            </a:r>
            <a:r>
              <a:rPr lang="ru-RU" sz="2000" dirty="0" smtClean="0"/>
              <a:t>, </a:t>
            </a:r>
            <a:r>
              <a:rPr lang="ru-RU" sz="2000" dirty="0" err="1" smtClean="0"/>
              <a:t>Hb</a:t>
            </a:r>
            <a:r>
              <a:rPr lang="ru-RU" sz="2000" dirty="0" smtClean="0"/>
              <a:t>, </a:t>
            </a:r>
            <a:r>
              <a:rPr lang="ru-RU" sz="2000" dirty="0" err="1" smtClean="0"/>
              <a:t>Ca</a:t>
            </a:r>
            <a:r>
              <a:rPr lang="ru-RU" sz="2000" dirty="0" smtClean="0"/>
              <a:t>, общий белок, мочевина, КОС, при показаниях </a:t>
            </a:r>
            <a:r>
              <a:rPr lang="ru-RU" sz="2000" dirty="0" err="1" smtClean="0"/>
              <a:t>коагулограмма</a:t>
            </a:r>
            <a:r>
              <a:rPr lang="ru-RU" sz="2000" dirty="0" smtClean="0"/>
              <a:t>, время свертывания, тромбоциты.</a:t>
            </a:r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T\Desktop\slid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36427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T\Desktop\slid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6427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T\Desktop\slide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352928" cy="6256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T\Desktop\slide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3"/>
            <a:ext cx="8352928" cy="6256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325562"/>
          </a:xfrm>
        </p:spPr>
        <p:txBody>
          <a:bodyPr>
            <a:normAutofit/>
          </a:bodyPr>
          <a:lstStyle/>
          <a:p>
            <a:r>
              <a:rPr lang="ru-RU" sz="2000" b="1" dirty="0"/>
              <a:t>Ожоговый шок </a:t>
            </a:r>
            <a:r>
              <a:rPr lang="ru-RU" sz="2000" dirty="0"/>
              <a:t>- патологический процесс, развивающийся при обширных термических повреждениях кожи и глубжележащих тканей, он продолжается в зависимости от площади и глубины поражения, своевременности и адекватности лечения до 72 ч.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1"/>
            <a:ext cx="7283152" cy="3744416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В развитии ожогового шока следует выделять два основных патогенетических механизма </a:t>
            </a:r>
            <a:r>
              <a:rPr lang="ru-RU" dirty="0" smtClean="0"/>
              <a:t>:</a:t>
            </a:r>
            <a:endParaRPr lang="ru-RU" dirty="0"/>
          </a:p>
          <a:p>
            <a:endParaRPr lang="ru-RU" dirty="0"/>
          </a:p>
          <a:p>
            <a:r>
              <a:rPr lang="ru-RU" dirty="0"/>
              <a:t>• Чрезмерная афферентная (болевая) </a:t>
            </a:r>
            <a:r>
              <a:rPr lang="ru-RU" dirty="0" err="1"/>
              <a:t>импульсация</a:t>
            </a:r>
            <a:r>
              <a:rPr lang="ru-RU" dirty="0"/>
              <a:t> приводит к изменению функций ЦНС, характеризующемуся сначала возбуждением, а затем торможением коры и подкоркового слоя, раздражением центра симпатической нервной системы, усилением деятельности эндокринных желёз. Последнее в свою очередь вызывает увеличение поступления в кровь АКТГ, антидиуретического гормона гипофиза, катехоламинов, кортикостероидов и других гормонов. Это приводит к спазму периферических сосудов при сохранении тонуса сосудов жизненно важных органов, происходит перераспределение крови, уменьшается ОЦК.</a:t>
            </a:r>
          </a:p>
          <a:p>
            <a:endParaRPr lang="ru-RU" dirty="0"/>
          </a:p>
          <a:p>
            <a:r>
              <a:rPr lang="ru-RU" dirty="0"/>
              <a:t>+• Вследствие термического поражения кожи и подлежащих тканей под действием медиаторов воспаления возникают как местные, так и тяжёлые общие расстройства: выраженная </a:t>
            </a:r>
            <a:r>
              <a:rPr lang="ru-RU" dirty="0" err="1"/>
              <a:t>плазмопотеря</a:t>
            </a:r>
            <a:r>
              <a:rPr lang="ru-RU" dirty="0"/>
              <a:t>, нарушение микроциркуляции, массивный гемолиз, изменение водно-электролитного баланса и кислотно-основного равновесия, нарушение функций почек</a:t>
            </a:r>
          </a:p>
        </p:txBody>
      </p:sp>
    </p:spTree>
    <p:extLst>
      <p:ext uri="{BB962C8B-B14F-4D97-AF65-F5344CB8AC3E}">
        <p14:creationId xmlns:p14="http://schemas.microsoft.com/office/powerpoint/2010/main" val="1680871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T\Desktop\slide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3"/>
            <a:ext cx="8352928" cy="625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T\Desktop\slide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96944" cy="6364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352928" cy="6336704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Промедол</a:t>
            </a:r>
            <a:r>
              <a:rPr lang="ru-RU" dirty="0" smtClean="0"/>
              <a:t> 2% – 1 мл каждые 4 часа в/в( </a:t>
            </a:r>
            <a:r>
              <a:rPr lang="ru-RU" dirty="0" err="1" smtClean="0"/>
              <a:t>Трамадол</a:t>
            </a:r>
            <a:r>
              <a:rPr lang="ru-RU" dirty="0" smtClean="0"/>
              <a:t> 5% – 2 мл каждые 6 часов в/в)</a:t>
            </a:r>
          </a:p>
          <a:p>
            <a:r>
              <a:rPr lang="ru-RU" dirty="0" smtClean="0"/>
              <a:t>Адекватная вентиляция и </a:t>
            </a:r>
            <a:r>
              <a:rPr lang="ru-RU" dirty="0" err="1" smtClean="0"/>
              <a:t>оксигенация</a:t>
            </a:r>
            <a:r>
              <a:rPr lang="ru-RU" dirty="0" smtClean="0"/>
              <a:t>. </a:t>
            </a:r>
            <a:r>
              <a:rPr lang="ru-RU" dirty="0" err="1" smtClean="0"/>
              <a:t>Инвазивная</a:t>
            </a:r>
            <a:r>
              <a:rPr lang="ru-RU" dirty="0" smtClean="0"/>
              <a:t> ИВЛ.</a:t>
            </a:r>
          </a:p>
          <a:p>
            <a:r>
              <a:rPr lang="ru-RU" dirty="0" err="1" smtClean="0"/>
              <a:t>Преднизолон</a:t>
            </a:r>
            <a:r>
              <a:rPr lang="ru-RU" dirty="0" smtClean="0"/>
              <a:t> по 10 мг/кг/сутки в/</a:t>
            </a:r>
            <a:r>
              <a:rPr lang="ru-RU" dirty="0" err="1" smtClean="0"/>
              <a:t>в</a:t>
            </a:r>
            <a:endParaRPr lang="ru-RU" dirty="0" smtClean="0"/>
          </a:p>
          <a:p>
            <a:r>
              <a:rPr lang="ru-RU" dirty="0" smtClean="0"/>
              <a:t>Аскорбиновая кислота«С» 5% – 20 мл каждые6 часов в/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капельно</a:t>
            </a:r>
            <a:r>
              <a:rPr lang="ru-RU" dirty="0" smtClean="0"/>
              <a:t>,</a:t>
            </a:r>
          </a:p>
          <a:p>
            <a:r>
              <a:rPr lang="ru-RU" dirty="0" smtClean="0"/>
              <a:t>Гепарин 1000 ед./час в/</a:t>
            </a:r>
            <a:r>
              <a:rPr lang="ru-RU" dirty="0" err="1" smtClean="0"/>
              <a:t>в</a:t>
            </a:r>
            <a:endParaRPr lang="ru-RU" dirty="0" smtClean="0"/>
          </a:p>
          <a:p>
            <a:r>
              <a:rPr lang="ru-RU" dirty="0" err="1" smtClean="0"/>
              <a:t>Омепразол</a:t>
            </a:r>
            <a:r>
              <a:rPr lang="ru-RU" dirty="0" smtClean="0"/>
              <a:t> 40 мг 1 раз на ночь в/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капельно</a:t>
            </a:r>
            <a:endParaRPr lang="ru-RU" dirty="0" smtClean="0"/>
          </a:p>
          <a:p>
            <a:r>
              <a:rPr lang="ru-RU" dirty="0" err="1" smtClean="0"/>
              <a:t>Цефтриаксон</a:t>
            </a:r>
            <a:r>
              <a:rPr lang="ru-RU" dirty="0" smtClean="0"/>
              <a:t> 1-2 </a:t>
            </a:r>
            <a:r>
              <a:rPr lang="ru-RU" dirty="0" err="1" smtClean="0"/>
              <a:t>гр</a:t>
            </a:r>
            <a:r>
              <a:rPr lang="ru-RU" dirty="0" smtClean="0"/>
              <a:t> в/</a:t>
            </a:r>
            <a:r>
              <a:rPr lang="ru-RU" dirty="0" err="1" smtClean="0"/>
              <a:t>м,в</a:t>
            </a:r>
            <a:r>
              <a:rPr lang="ru-RU" dirty="0" smtClean="0"/>
              <a:t>/</a:t>
            </a:r>
            <a:r>
              <a:rPr lang="ru-RU" dirty="0" err="1" smtClean="0"/>
              <a:t>в</a:t>
            </a:r>
            <a:r>
              <a:rPr lang="ru-RU" dirty="0" smtClean="0"/>
              <a:t> 2раза</a:t>
            </a:r>
          </a:p>
          <a:p>
            <a:r>
              <a:rPr lang="ru-RU" dirty="0" err="1" smtClean="0"/>
              <a:t>Амикацин</a:t>
            </a:r>
            <a:r>
              <a:rPr lang="ru-RU" dirty="0" smtClean="0"/>
              <a:t> по 7,5 мг/</a:t>
            </a:r>
            <a:r>
              <a:rPr lang="ru-RU" dirty="0" err="1" smtClean="0"/>
              <a:t>кгкаждые</a:t>
            </a:r>
            <a:r>
              <a:rPr lang="ru-RU" dirty="0" smtClean="0"/>
              <a:t> 12 часов</a:t>
            </a:r>
          </a:p>
          <a:p>
            <a:r>
              <a:rPr lang="ru-RU" dirty="0" smtClean="0"/>
              <a:t>Адреналин 0,1% каждые2 часа ингаляции до 7дней</a:t>
            </a:r>
          </a:p>
          <a:p>
            <a:r>
              <a:rPr lang="ru-RU" dirty="0" smtClean="0"/>
              <a:t>АСС 3-5 мл каждые 4часа ингаляции до 7дней</a:t>
            </a:r>
          </a:p>
          <a:p>
            <a:r>
              <a:rPr lang="ru-RU" dirty="0" smtClean="0"/>
              <a:t>Гепарин по 5000 ед. на 3мл физ. раствора каждые 4 часа (через 2часа после АСС)ингаляции до 7 дней</a:t>
            </a:r>
          </a:p>
          <a:p>
            <a:r>
              <a:rPr lang="ru-RU" dirty="0" err="1" smtClean="0"/>
              <a:t>Энтеральная</a:t>
            </a:r>
            <a:r>
              <a:rPr lang="ru-RU" dirty="0" smtClean="0"/>
              <a:t> смесь в зонд в </a:t>
            </a:r>
            <a:r>
              <a:rPr lang="ru-RU" dirty="0" err="1" smtClean="0"/>
              <a:t>объѐме </a:t>
            </a:r>
            <a:r>
              <a:rPr lang="ru-RU" dirty="0" smtClean="0"/>
              <a:t>до 45 ккал/кг/сутки</a:t>
            </a:r>
          </a:p>
          <a:p>
            <a:r>
              <a:rPr lang="ru-RU" dirty="0" smtClean="0"/>
              <a:t>Используют повязки с антисептическими </a:t>
            </a:r>
            <a:r>
              <a:rPr lang="ru-RU" dirty="0" err="1" smtClean="0"/>
              <a:t>растворами,мазями,и</a:t>
            </a:r>
            <a:r>
              <a:rPr lang="ru-RU" dirty="0" smtClean="0"/>
              <a:t> гелями на водорастворимой и жировой основах (</a:t>
            </a:r>
            <a:r>
              <a:rPr lang="ru-RU" dirty="0" err="1" smtClean="0"/>
              <a:t>сульфадиазин</a:t>
            </a:r>
            <a:r>
              <a:rPr lang="ru-RU" dirty="0" smtClean="0"/>
              <a:t> серебра, </a:t>
            </a:r>
            <a:r>
              <a:rPr lang="ru-RU" dirty="0" err="1" smtClean="0"/>
              <a:t>повидон</a:t>
            </a:r>
            <a:r>
              <a:rPr lang="ru-RU" dirty="0" smtClean="0"/>
              <a:t> йод, </a:t>
            </a:r>
            <a:r>
              <a:rPr lang="ru-RU" dirty="0" err="1" smtClean="0"/>
              <a:t>октенидина</a:t>
            </a:r>
            <a:r>
              <a:rPr lang="ru-RU" dirty="0" smtClean="0"/>
              <a:t> </a:t>
            </a:r>
            <a:r>
              <a:rPr lang="ru-RU" dirty="0" err="1" smtClean="0"/>
              <a:t>дигидрохлорид</a:t>
            </a:r>
            <a:r>
              <a:rPr lang="ru-RU" dirty="0" smtClean="0"/>
              <a:t>) многокомпонентные мази (хлорамфеникол,офломелид1%+метилурацил4%+лидокаин3%, </a:t>
            </a:r>
            <a:r>
              <a:rPr lang="ru-RU" dirty="0" err="1" smtClean="0"/>
              <a:t>метронидазол</a:t>
            </a:r>
            <a:r>
              <a:rPr lang="ru-RU" dirty="0" smtClean="0"/>
              <a:t>), различными покрытиями с антибиотиками и антисептиками, </a:t>
            </a:r>
            <a:r>
              <a:rPr lang="ru-RU" dirty="0" err="1" smtClean="0"/>
              <a:t>гидрогелевые</a:t>
            </a:r>
            <a:r>
              <a:rPr lang="ru-RU" dirty="0" smtClean="0"/>
              <a:t> покрытия, повязками из вспененного полиуретана, повязками природного, биологического происхождения. 
Перевязки проводятся через 1 – 3 дня</a:t>
            </a:r>
          </a:p>
          <a:p>
            <a:r>
              <a:rPr lang="ru-RU" dirty="0" smtClean="0"/>
              <a:t>Обработка раневой поверхности душем из проточной стерильной водой с использованием моющих антисептических растворов, очищение раневых поверхностей аппаратами </a:t>
            </a:r>
            <a:r>
              <a:rPr lang="ru-RU" dirty="0" err="1" smtClean="0"/>
              <a:t>гидрохирургических</a:t>
            </a:r>
            <a:r>
              <a:rPr lang="ru-RU" dirty="0" smtClean="0"/>
              <a:t> систем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КРОК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"Як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пошкоджуються</a:t>
            </a:r>
            <a:r>
              <a:rPr lang="ru-RU" dirty="0" smtClean="0"/>
              <a:t> </a:t>
            </a:r>
            <a:r>
              <a:rPr lang="ru-RU" dirty="0" err="1" smtClean="0"/>
              <a:t>п</a:t>
            </a:r>
            <a:r>
              <a:rPr lang="en-US" dirty="0" smtClean="0"/>
              <a:t>p</a:t>
            </a:r>
            <a:r>
              <a:rPr lang="ru-RU" dirty="0" smtClean="0"/>
              <a:t>и оп</a:t>
            </a:r>
            <a:r>
              <a:rPr lang="en-US" dirty="0" err="1" smtClean="0"/>
              <a:t>i</a:t>
            </a:r>
            <a:r>
              <a:rPr lang="ru-RU" dirty="0" err="1" smtClean="0"/>
              <a:t>ках</a:t>
            </a:r>
            <a:r>
              <a:rPr lang="ru-RU" dirty="0" smtClean="0"/>
              <a:t> </a:t>
            </a:r>
            <a:r>
              <a:rPr lang="en-US" dirty="0" smtClean="0"/>
              <a:t>IV </a:t>
            </a:r>
            <a:r>
              <a:rPr lang="ru-RU" dirty="0" err="1" smtClean="0"/>
              <a:t>ступеня</a:t>
            </a:r>
            <a:r>
              <a:rPr lang="ru-RU" dirty="0" smtClean="0"/>
              <a:t>:"</a:t>
            </a:r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err="1" smtClean="0"/>
              <a:t>еп</a:t>
            </a:r>
            <a:r>
              <a:rPr lang="en-US" dirty="0" err="1" smtClean="0"/>
              <a:t>i</a:t>
            </a:r>
            <a:r>
              <a:rPr lang="ru-RU" dirty="0" smtClean="0"/>
              <a:t>де</a:t>
            </a:r>
            <a:r>
              <a:rPr lang="en-US" dirty="0" smtClean="0"/>
              <a:t>p</a:t>
            </a:r>
            <a:r>
              <a:rPr lang="ru-RU" dirty="0" smtClean="0"/>
              <a:t>м</a:t>
            </a:r>
            <a:r>
              <a:rPr lang="en-US" dirty="0" err="1" smtClean="0"/>
              <a:t>i</a:t>
            </a:r>
            <a:r>
              <a:rPr lang="ru-RU" dirty="0" smtClean="0"/>
              <a:t>с</a:t>
            </a:r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err="1" smtClean="0"/>
              <a:t>еп</a:t>
            </a:r>
            <a:r>
              <a:rPr lang="en-US" dirty="0" err="1" smtClean="0"/>
              <a:t>i</a:t>
            </a:r>
            <a:r>
              <a:rPr lang="ru-RU" dirty="0" smtClean="0"/>
              <a:t>де</a:t>
            </a:r>
            <a:r>
              <a:rPr lang="en-US" dirty="0" smtClean="0"/>
              <a:t>p</a:t>
            </a:r>
            <a:r>
              <a:rPr lang="ru-RU" dirty="0" smtClean="0"/>
              <a:t>м</a:t>
            </a:r>
            <a:r>
              <a:rPr lang="en-US" dirty="0" err="1" smtClean="0"/>
              <a:t>i</a:t>
            </a:r>
            <a:r>
              <a:rPr lang="ru-RU" dirty="0" smtClean="0"/>
              <a:t>с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де</a:t>
            </a:r>
            <a:r>
              <a:rPr lang="en-US" dirty="0" smtClean="0"/>
              <a:t>p</a:t>
            </a:r>
            <a:r>
              <a:rPr lang="ru-RU" dirty="0" err="1" smtClean="0"/>
              <a:t>ма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err="1" smtClean="0"/>
              <a:t>еп</a:t>
            </a:r>
            <a:r>
              <a:rPr lang="en-US" dirty="0" err="1" smtClean="0"/>
              <a:t>i</a:t>
            </a:r>
            <a:r>
              <a:rPr lang="ru-RU" dirty="0" smtClean="0"/>
              <a:t>дерм</a:t>
            </a:r>
            <a:r>
              <a:rPr lang="en-US" dirty="0" err="1" smtClean="0"/>
              <a:t>i</a:t>
            </a:r>
            <a:r>
              <a:rPr lang="ru-RU" dirty="0" smtClean="0"/>
              <a:t>с, дерма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п</a:t>
            </a:r>
            <a:r>
              <a:rPr lang="en-US" dirty="0" err="1" smtClean="0"/>
              <a:t>i</a:t>
            </a:r>
            <a:r>
              <a:rPr lang="ru-RU" dirty="0" err="1" smtClean="0"/>
              <a:t>дшк</a:t>
            </a:r>
            <a:r>
              <a:rPr lang="en-US" dirty="0" err="1" smtClean="0"/>
              <a:t>i</a:t>
            </a:r>
            <a:r>
              <a:rPr lang="ru-RU" dirty="0" err="1" smtClean="0"/>
              <a:t>рна</a:t>
            </a:r>
            <a:r>
              <a:rPr lang="ru-RU" dirty="0" smtClean="0"/>
              <a:t> </a:t>
            </a:r>
            <a:r>
              <a:rPr lang="ru-RU" dirty="0" err="1" smtClean="0"/>
              <a:t>кл</a:t>
            </a:r>
            <a:r>
              <a:rPr lang="en-US" dirty="0" err="1" smtClean="0"/>
              <a:t>i</a:t>
            </a:r>
            <a:r>
              <a:rPr lang="ru-RU" dirty="0" err="1" smtClean="0"/>
              <a:t>тковина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100%</a:t>
            </a:r>
          </a:p>
          <a:p>
            <a:pPr>
              <a:buNone/>
            </a:pPr>
            <a:r>
              <a:rPr lang="ru-RU" dirty="0" err="1" smtClean="0"/>
              <a:t>шк</a:t>
            </a:r>
            <a:r>
              <a:rPr lang="en-US" dirty="0" err="1" smtClean="0"/>
              <a:t>i</a:t>
            </a:r>
            <a:r>
              <a:rPr lang="ru-RU" dirty="0" err="1" smtClean="0"/>
              <a:t>ра</a:t>
            </a:r>
            <a:r>
              <a:rPr lang="ru-RU" dirty="0" smtClean="0"/>
              <a:t>, </a:t>
            </a:r>
            <a:r>
              <a:rPr lang="ru-RU" dirty="0" err="1" smtClean="0"/>
              <a:t>п</a:t>
            </a:r>
            <a:r>
              <a:rPr lang="en-US" dirty="0" err="1" smtClean="0"/>
              <a:t>i</a:t>
            </a:r>
            <a:r>
              <a:rPr lang="ru-RU" dirty="0" err="1" smtClean="0"/>
              <a:t>дшк</a:t>
            </a:r>
            <a:r>
              <a:rPr lang="en-US" dirty="0" err="1" smtClean="0"/>
              <a:t>i</a:t>
            </a:r>
            <a:r>
              <a:rPr lang="ru-RU" dirty="0" err="1" smtClean="0"/>
              <a:t>рна</a:t>
            </a:r>
            <a:r>
              <a:rPr lang="ru-RU" dirty="0" smtClean="0"/>
              <a:t> </a:t>
            </a:r>
            <a:r>
              <a:rPr lang="ru-RU" dirty="0" err="1" smtClean="0"/>
              <a:t>кл</a:t>
            </a:r>
            <a:r>
              <a:rPr lang="en-US" dirty="0" err="1" smtClean="0"/>
              <a:t>i</a:t>
            </a:r>
            <a:r>
              <a:rPr lang="ru-RU" dirty="0" err="1" smtClean="0"/>
              <a:t>тковина</a:t>
            </a:r>
            <a:r>
              <a:rPr lang="ru-RU" dirty="0" smtClean="0"/>
              <a:t>, к</a:t>
            </a:r>
            <a:r>
              <a:rPr lang="en-US" dirty="0" err="1" smtClean="0"/>
              <a:t>i</a:t>
            </a:r>
            <a:r>
              <a:rPr lang="ru-RU" dirty="0" err="1" smtClean="0"/>
              <a:t>стки</a:t>
            </a:r>
            <a:r>
              <a:rPr lang="ru-RU" dirty="0" smtClean="0"/>
              <a:t>, </a:t>
            </a:r>
            <a:r>
              <a:rPr lang="ru-RU" dirty="0" err="1" smtClean="0"/>
              <a:t>м'язи</a:t>
            </a:r>
            <a:r>
              <a:rPr lang="ru-RU" dirty="0" smtClean="0"/>
              <a:t>, </a:t>
            </a:r>
            <a:r>
              <a:rPr lang="ru-RU" dirty="0" err="1" smtClean="0"/>
              <a:t>фасц</a:t>
            </a:r>
            <a:r>
              <a:rPr lang="en-US" dirty="0" err="1" smtClean="0"/>
              <a:t>i</a:t>
            </a:r>
            <a:r>
              <a:rPr lang="ru-RU" dirty="0" err="1" smtClean="0"/>
              <a:t>ї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"В </a:t>
            </a:r>
            <a:r>
              <a:rPr lang="ru-RU" dirty="0" err="1" smtClean="0"/>
              <a:t>якiй</a:t>
            </a:r>
            <a:r>
              <a:rPr lang="ru-RU" dirty="0" smtClean="0"/>
              <a:t> </a:t>
            </a:r>
            <a:r>
              <a:rPr lang="ru-RU" dirty="0" err="1" smtClean="0"/>
              <a:t>зонi</a:t>
            </a:r>
            <a:r>
              <a:rPr lang="ru-RU" dirty="0" smtClean="0"/>
              <a:t> </a:t>
            </a:r>
            <a:r>
              <a:rPr lang="ru-RU" dirty="0" err="1" smtClean="0"/>
              <a:t>пiдвищується</a:t>
            </a:r>
            <a:r>
              <a:rPr lang="ru-RU" dirty="0" smtClean="0"/>
              <a:t> </a:t>
            </a:r>
            <a:r>
              <a:rPr lang="ru-RU" dirty="0" err="1" smtClean="0"/>
              <a:t>проникливiсть</a:t>
            </a:r>
            <a:r>
              <a:rPr lang="ru-RU" dirty="0" smtClean="0"/>
              <a:t> </a:t>
            </a:r>
            <a:r>
              <a:rPr lang="ru-RU" dirty="0" err="1" smtClean="0"/>
              <a:t>судин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раннi</a:t>
            </a:r>
            <a:r>
              <a:rPr lang="ru-RU" dirty="0" smtClean="0"/>
              <a:t> строки </a:t>
            </a:r>
            <a:r>
              <a:rPr lang="ru-RU" dirty="0" err="1" smtClean="0"/>
              <a:t>пiсля</a:t>
            </a:r>
            <a:r>
              <a:rPr lang="ru-RU" dirty="0" smtClean="0"/>
              <a:t> </a:t>
            </a:r>
            <a:r>
              <a:rPr lang="ru-RU" dirty="0" err="1" smtClean="0"/>
              <a:t>опiку</a:t>
            </a:r>
            <a:r>
              <a:rPr lang="ru-RU" dirty="0" smtClean="0"/>
              <a:t> (до 8 годин) в </a:t>
            </a:r>
            <a:r>
              <a:rPr lang="ru-RU" dirty="0" err="1" smtClean="0"/>
              <a:t>останню</a:t>
            </a:r>
            <a:r>
              <a:rPr lang="ru-RU" dirty="0" smtClean="0"/>
              <a:t> </a:t>
            </a:r>
            <a:r>
              <a:rPr lang="ru-RU" dirty="0" err="1" smtClean="0"/>
              <a:t>чергу</a:t>
            </a:r>
            <a:r>
              <a:rPr lang="ru-RU" dirty="0" smtClean="0"/>
              <a:t>?:"</a:t>
            </a:r>
          </a:p>
          <a:p>
            <a:pPr>
              <a:buNone/>
            </a:pPr>
            <a:r>
              <a:rPr lang="ru-RU" dirty="0" smtClean="0"/>
              <a:t>100%</a:t>
            </a:r>
          </a:p>
          <a:p>
            <a:pPr>
              <a:buNone/>
            </a:pPr>
            <a:r>
              <a:rPr lang="ru-RU" dirty="0" err="1" smtClean="0"/>
              <a:t>неушкоджена</a:t>
            </a:r>
            <a:r>
              <a:rPr lang="ru-RU" dirty="0" smtClean="0"/>
              <a:t> </a:t>
            </a:r>
            <a:r>
              <a:rPr lang="ru-RU" dirty="0" err="1" smtClean="0"/>
              <a:t>шкiра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smtClean="0"/>
              <a:t>попечена </a:t>
            </a:r>
            <a:r>
              <a:rPr lang="ru-RU" dirty="0" err="1" smtClean="0"/>
              <a:t>шкiра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err="1" smtClean="0"/>
              <a:t>шлунково-кишковий</a:t>
            </a:r>
            <a:r>
              <a:rPr lang="ru-RU" dirty="0" smtClean="0"/>
              <a:t> тракт</a:t>
            </a:r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err="1" smtClean="0"/>
              <a:t>мале</a:t>
            </a:r>
            <a:r>
              <a:rPr lang="ru-RU" dirty="0" smtClean="0"/>
              <a:t> коло </a:t>
            </a:r>
            <a:r>
              <a:rPr lang="ru-RU" dirty="0" err="1" smtClean="0"/>
              <a:t>кровообiгу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"С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пов'язана</a:t>
            </a:r>
            <a:r>
              <a:rPr lang="ru-RU" dirty="0" smtClean="0"/>
              <a:t> в</a:t>
            </a:r>
            <a:r>
              <a:rPr lang="en-US" dirty="0" err="1" smtClean="0"/>
              <a:t>i</a:t>
            </a:r>
            <a:r>
              <a:rPr lang="ru-RU" dirty="0" err="1" smtClean="0"/>
              <a:t>дсутн</a:t>
            </a:r>
            <a:r>
              <a:rPr lang="en-US" dirty="0" err="1" smtClean="0"/>
              <a:t>i</a:t>
            </a:r>
            <a:r>
              <a:rPr lang="ru-RU" dirty="0" err="1" smtClean="0"/>
              <a:t>сть</a:t>
            </a:r>
            <a:r>
              <a:rPr lang="ru-RU" dirty="0" smtClean="0"/>
              <a:t> </a:t>
            </a:r>
            <a:r>
              <a:rPr lang="ru-RU" dirty="0" err="1" smtClean="0"/>
              <a:t>накопичення</a:t>
            </a:r>
            <a:r>
              <a:rPr lang="ru-RU" dirty="0" smtClean="0"/>
              <a:t> </a:t>
            </a:r>
            <a:r>
              <a:rPr lang="ru-RU" dirty="0" err="1" smtClean="0"/>
              <a:t>азотистих</a:t>
            </a:r>
            <a:r>
              <a:rPr lang="ru-RU" dirty="0" smtClean="0"/>
              <a:t> </a:t>
            </a:r>
            <a:r>
              <a:rPr lang="ru-RU" dirty="0" err="1" smtClean="0"/>
              <a:t>метабол</a:t>
            </a:r>
            <a:r>
              <a:rPr lang="en-US" dirty="0" err="1" smtClean="0"/>
              <a:t>i</a:t>
            </a:r>
            <a:r>
              <a:rPr lang="ru-RU" dirty="0" smtClean="0"/>
              <a:t>т</a:t>
            </a:r>
            <a:r>
              <a:rPr lang="en-US" dirty="0" err="1" smtClean="0"/>
              <a:t>i</a:t>
            </a:r>
            <a:r>
              <a:rPr lang="ru-RU" dirty="0" smtClean="0"/>
              <a:t>в у к</a:t>
            </a:r>
            <a:r>
              <a:rPr lang="en-US" dirty="0" smtClean="0"/>
              <a:t>p</a:t>
            </a:r>
            <a:r>
              <a:rPr lang="ru-RU" dirty="0" err="1" smtClean="0"/>
              <a:t>ов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п</a:t>
            </a:r>
            <a:r>
              <a:rPr lang="en-US" dirty="0" smtClean="0"/>
              <a:t>p</a:t>
            </a:r>
            <a:r>
              <a:rPr lang="ru-RU" dirty="0" smtClean="0"/>
              <a:t>и ГОТ?"</a:t>
            </a:r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en-US" dirty="0" err="1" smtClean="0"/>
              <a:t>i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зменьшенням</a:t>
            </a:r>
            <a:r>
              <a:rPr lang="ru-RU" dirty="0" smtClean="0"/>
              <a:t> </a:t>
            </a:r>
            <a:r>
              <a:rPr lang="en-US" dirty="0" smtClean="0"/>
              <a:t>p</a:t>
            </a:r>
            <a:r>
              <a:rPr lang="ru-RU" dirty="0" err="1" smtClean="0"/>
              <a:t>озпаду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en-US" dirty="0" err="1" smtClean="0"/>
              <a:t>i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</a:t>
            </a:r>
            <a:r>
              <a:rPr lang="en-US" dirty="0" err="1" smtClean="0"/>
              <a:t>i</a:t>
            </a:r>
            <a:r>
              <a:rPr lang="ru-RU" dirty="0" err="1" smtClean="0"/>
              <a:t>двищенням</a:t>
            </a:r>
            <a:r>
              <a:rPr lang="ru-RU" dirty="0" smtClean="0"/>
              <a:t> сек</a:t>
            </a:r>
            <a:r>
              <a:rPr lang="en-US" dirty="0" smtClean="0"/>
              <a:t>p</a:t>
            </a:r>
            <a:r>
              <a:rPr lang="ru-RU" dirty="0" err="1" smtClean="0"/>
              <a:t>ето</a:t>
            </a:r>
            <a:r>
              <a:rPr lang="en-US" dirty="0" smtClean="0"/>
              <a:t>p</a:t>
            </a:r>
            <a:r>
              <a:rPr lang="ru-RU" dirty="0" err="1" smtClean="0"/>
              <a:t>ної</a:t>
            </a:r>
            <a:r>
              <a:rPr lang="ru-RU" dirty="0" smtClean="0"/>
              <a:t> </a:t>
            </a:r>
            <a:r>
              <a:rPr lang="ru-RU" dirty="0" err="1" smtClean="0"/>
              <a:t>функц</a:t>
            </a:r>
            <a:r>
              <a:rPr lang="en-US" dirty="0" err="1" smtClean="0"/>
              <a:t>i</a:t>
            </a:r>
            <a:r>
              <a:rPr lang="ru-RU" dirty="0" err="1" smtClean="0"/>
              <a:t>ї</a:t>
            </a:r>
            <a:r>
              <a:rPr lang="ru-RU" dirty="0" smtClean="0"/>
              <a:t> </a:t>
            </a:r>
            <a:r>
              <a:rPr lang="ru-RU" dirty="0" err="1" smtClean="0"/>
              <a:t>нирок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en-US" dirty="0" err="1" smtClean="0"/>
              <a:t>i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зниженням</a:t>
            </a:r>
            <a:r>
              <a:rPr lang="ru-RU" dirty="0" smtClean="0"/>
              <a:t> </a:t>
            </a:r>
            <a:r>
              <a:rPr lang="ru-RU" dirty="0" err="1" smtClean="0"/>
              <a:t>концент</a:t>
            </a:r>
            <a:r>
              <a:rPr lang="en-US" dirty="0" smtClean="0"/>
              <a:t>p</a:t>
            </a:r>
            <a:r>
              <a:rPr lang="ru-RU" dirty="0" err="1" smtClean="0"/>
              <a:t>ац</a:t>
            </a:r>
            <a:r>
              <a:rPr lang="en-US" dirty="0" err="1" smtClean="0"/>
              <a:t>i</a:t>
            </a:r>
            <a:r>
              <a:rPr lang="ru-RU" dirty="0" err="1" smtClean="0"/>
              <a:t>йної</a:t>
            </a:r>
            <a:r>
              <a:rPr lang="ru-RU" dirty="0" smtClean="0"/>
              <a:t> </a:t>
            </a:r>
            <a:r>
              <a:rPr lang="ru-RU" dirty="0" err="1" smtClean="0"/>
              <a:t>функц</a:t>
            </a:r>
            <a:r>
              <a:rPr lang="en-US" dirty="0" err="1" smtClean="0"/>
              <a:t>i</a:t>
            </a:r>
            <a:r>
              <a:rPr lang="ru-RU" dirty="0" err="1" smtClean="0"/>
              <a:t>ї</a:t>
            </a:r>
            <a:r>
              <a:rPr lang="ru-RU" dirty="0" smtClean="0"/>
              <a:t> </a:t>
            </a:r>
            <a:r>
              <a:rPr lang="ru-RU" dirty="0" err="1" smtClean="0"/>
              <a:t>нирок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100%</a:t>
            </a:r>
          </a:p>
          <a:p>
            <a:pPr>
              <a:buNone/>
            </a:pPr>
            <a:r>
              <a:rPr lang="en-US" dirty="0" err="1" smtClean="0"/>
              <a:t>i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депонуванням</a:t>
            </a:r>
            <a:r>
              <a:rPr lang="ru-RU" dirty="0" smtClean="0"/>
              <a:t> </a:t>
            </a:r>
            <a:r>
              <a:rPr lang="ru-RU" dirty="0" err="1" smtClean="0"/>
              <a:t>метабол</a:t>
            </a:r>
            <a:r>
              <a:rPr lang="en-US" dirty="0" err="1" smtClean="0"/>
              <a:t>i</a:t>
            </a:r>
            <a:r>
              <a:rPr lang="ru-RU" dirty="0" smtClean="0"/>
              <a:t>т</a:t>
            </a:r>
            <a:r>
              <a:rPr lang="en-US" dirty="0" err="1" smtClean="0"/>
              <a:t>i</a:t>
            </a:r>
            <a:r>
              <a:rPr lang="ru-RU" dirty="0" smtClean="0"/>
              <a:t>в у </a:t>
            </a:r>
            <a:r>
              <a:rPr lang="ru-RU" dirty="0" err="1" smtClean="0"/>
              <a:t>непошкоджен</a:t>
            </a:r>
            <a:r>
              <a:rPr lang="en-US" dirty="0" err="1" smtClean="0"/>
              <a:t>i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шк</a:t>
            </a:r>
            <a:r>
              <a:rPr lang="en-US" dirty="0" err="1" smtClean="0"/>
              <a:t>i</a:t>
            </a:r>
            <a:r>
              <a:rPr lang="ru-RU" dirty="0" err="1" smtClean="0"/>
              <a:t>р</a:t>
            </a:r>
            <a:r>
              <a:rPr lang="en-US" dirty="0" err="1" smtClean="0"/>
              <a:t>i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"</a:t>
            </a:r>
            <a:r>
              <a:rPr lang="ru-RU" dirty="0" err="1" smtClean="0"/>
              <a:t>Пpи</a:t>
            </a:r>
            <a:r>
              <a:rPr lang="ru-RU" dirty="0" smtClean="0"/>
              <a:t> </a:t>
            </a:r>
            <a:r>
              <a:rPr lang="ru-RU" dirty="0" err="1" smtClean="0"/>
              <a:t>якiй</a:t>
            </a:r>
            <a:r>
              <a:rPr lang="ru-RU" dirty="0" smtClean="0"/>
              <a:t> </a:t>
            </a:r>
            <a:r>
              <a:rPr lang="ru-RU" dirty="0" err="1" smtClean="0"/>
              <a:t>мiнiмальнiй</a:t>
            </a:r>
            <a:r>
              <a:rPr lang="ru-RU" dirty="0" smtClean="0"/>
              <a:t> </a:t>
            </a:r>
            <a:r>
              <a:rPr lang="ru-RU" dirty="0" err="1" smtClean="0"/>
              <a:t>площi</a:t>
            </a:r>
            <a:r>
              <a:rPr lang="ru-RU" dirty="0" smtClean="0"/>
              <a:t> </a:t>
            </a:r>
            <a:r>
              <a:rPr lang="ru-RU" dirty="0" err="1" smtClean="0"/>
              <a:t>глибокого</a:t>
            </a:r>
            <a:r>
              <a:rPr lang="ru-RU" dirty="0" smtClean="0"/>
              <a:t> </a:t>
            </a:r>
            <a:r>
              <a:rPr lang="ru-RU" dirty="0" err="1" smtClean="0"/>
              <a:t>опiку</a:t>
            </a:r>
            <a:r>
              <a:rPr lang="ru-RU" dirty="0" smtClean="0"/>
              <a:t> </a:t>
            </a:r>
            <a:r>
              <a:rPr lang="ru-RU" dirty="0" err="1" smtClean="0"/>
              <a:t>показане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сiтчастих</a:t>
            </a:r>
            <a:r>
              <a:rPr lang="ru-RU" dirty="0" smtClean="0"/>
              <a:t> </a:t>
            </a:r>
            <a:r>
              <a:rPr lang="ru-RU" dirty="0" err="1" smtClean="0"/>
              <a:t>тpансплантатiв</a:t>
            </a:r>
            <a:r>
              <a:rPr lang="ru-RU" dirty="0" smtClean="0"/>
              <a:t> у </a:t>
            </a:r>
            <a:r>
              <a:rPr lang="ru-RU" dirty="0" err="1" smtClean="0"/>
              <a:t>доpослих</a:t>
            </a:r>
            <a:r>
              <a:rPr lang="ru-RU" dirty="0" smtClean="0"/>
              <a:t>?"</a:t>
            </a:r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smtClean="0"/>
              <a:t>1%</a:t>
            </a:r>
          </a:p>
          <a:p>
            <a:pPr>
              <a:buNone/>
            </a:pPr>
            <a:r>
              <a:rPr lang="ru-RU" dirty="0" smtClean="0"/>
              <a:t>100%</a:t>
            </a:r>
          </a:p>
          <a:p>
            <a:pPr>
              <a:buNone/>
            </a:pPr>
            <a:r>
              <a:rPr lang="ru-RU" dirty="0" smtClean="0"/>
              <a:t>10%</a:t>
            </a:r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smtClean="0"/>
              <a:t>15%</a:t>
            </a:r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smtClean="0"/>
              <a:t>20%</a:t>
            </a:r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smtClean="0"/>
              <a:t>25%</a:t>
            </a:r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smtClean="0"/>
              <a:t>30%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"П</a:t>
            </a:r>
            <a:r>
              <a:rPr lang="en-US" dirty="0" smtClean="0"/>
              <a:t>p</a:t>
            </a:r>
            <a:r>
              <a:rPr lang="ru-RU" dirty="0" smtClean="0"/>
              <a:t>и оп</a:t>
            </a:r>
            <a:r>
              <a:rPr lang="en-US" dirty="0" err="1" smtClean="0"/>
              <a:t>i</a:t>
            </a:r>
            <a:r>
              <a:rPr lang="ru-RU" dirty="0" err="1" smtClean="0"/>
              <a:t>ках</a:t>
            </a:r>
            <a:r>
              <a:rPr lang="ru-RU" dirty="0" smtClean="0"/>
              <a:t> кислотами </a:t>
            </a:r>
            <a:r>
              <a:rPr lang="ru-RU" dirty="0" err="1" smtClean="0"/>
              <a:t>област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smtClean="0"/>
              <a:t>великих </a:t>
            </a:r>
            <a:r>
              <a:rPr lang="ru-RU" dirty="0" err="1" smtClean="0"/>
              <a:t>суглоб</a:t>
            </a:r>
            <a:r>
              <a:rPr lang="en-US" dirty="0" err="1" smtClean="0"/>
              <a:t>i</a:t>
            </a:r>
            <a:r>
              <a:rPr lang="ru-RU" dirty="0" smtClean="0"/>
              <a:t>в </a:t>
            </a:r>
            <a:r>
              <a:rPr lang="en-US" dirty="0" smtClean="0"/>
              <a:t>p</a:t>
            </a:r>
            <a:r>
              <a:rPr lang="ru-RU" dirty="0" err="1" smtClean="0"/>
              <a:t>екомендується</a:t>
            </a:r>
            <a:r>
              <a:rPr lang="ru-RU" dirty="0" smtClean="0"/>
              <a:t>:"</a:t>
            </a:r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err="1" smtClean="0"/>
              <a:t>консе</a:t>
            </a:r>
            <a:r>
              <a:rPr lang="en-US" dirty="0" smtClean="0"/>
              <a:t>p</a:t>
            </a:r>
            <a:r>
              <a:rPr lang="ru-RU" dirty="0" err="1" smtClean="0"/>
              <a:t>вативне</a:t>
            </a:r>
            <a:r>
              <a:rPr lang="ru-RU" dirty="0" smtClean="0"/>
              <a:t> л</a:t>
            </a:r>
            <a:r>
              <a:rPr lang="en-US" dirty="0" err="1" smtClean="0"/>
              <a:t>i</a:t>
            </a:r>
            <a:r>
              <a:rPr lang="ru-RU" dirty="0" err="1" smtClean="0"/>
              <a:t>кування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стаб</a:t>
            </a:r>
            <a:r>
              <a:rPr lang="en-US" dirty="0" err="1" smtClean="0"/>
              <a:t>i</a:t>
            </a:r>
            <a:r>
              <a:rPr lang="ru-RU" dirty="0" smtClean="0"/>
              <a:t>л</a:t>
            </a:r>
            <a:r>
              <a:rPr lang="en-US" dirty="0" err="1" smtClean="0"/>
              <a:t>i</a:t>
            </a:r>
            <a:r>
              <a:rPr lang="ru-RU" dirty="0" err="1" smtClean="0"/>
              <a:t>зац</a:t>
            </a:r>
            <a:r>
              <a:rPr lang="en-US" dirty="0" err="1" smtClean="0"/>
              <a:t>i</a:t>
            </a:r>
            <a:r>
              <a:rPr lang="ru-RU" dirty="0" err="1" smtClean="0"/>
              <a:t>єю</a:t>
            </a:r>
            <a:r>
              <a:rPr lang="ru-RU" dirty="0" smtClean="0"/>
              <a:t> </a:t>
            </a:r>
            <a:r>
              <a:rPr lang="ru-RU" dirty="0" err="1" smtClean="0"/>
              <a:t>суглоб</a:t>
            </a:r>
            <a:r>
              <a:rPr lang="en-US" dirty="0" err="1" smtClean="0"/>
              <a:t>i</a:t>
            </a:r>
            <a:r>
              <a:rPr lang="ru-RU" dirty="0" smtClean="0"/>
              <a:t>в</a:t>
            </a:r>
          </a:p>
          <a:p>
            <a:pPr>
              <a:buNone/>
            </a:pPr>
            <a:r>
              <a:rPr lang="ru-RU" dirty="0" smtClean="0"/>
              <a:t>100%</a:t>
            </a:r>
          </a:p>
          <a:p>
            <a:pPr>
              <a:buNone/>
            </a:pPr>
            <a:r>
              <a:rPr lang="en-US" dirty="0" smtClean="0"/>
              <a:t>p</a:t>
            </a:r>
            <a:r>
              <a:rPr lang="ru-RU" dirty="0" err="1" smtClean="0"/>
              <a:t>ання</a:t>
            </a:r>
            <a:r>
              <a:rPr lang="ru-RU" dirty="0" smtClean="0"/>
              <a:t> </a:t>
            </a:r>
            <a:r>
              <a:rPr lang="ru-RU" dirty="0" err="1" smtClean="0"/>
              <a:t>нек</a:t>
            </a:r>
            <a:r>
              <a:rPr lang="en-US" dirty="0" smtClean="0"/>
              <a:t>p</a:t>
            </a:r>
            <a:r>
              <a:rPr lang="ru-RU" dirty="0" err="1" smtClean="0"/>
              <a:t>ектом</a:t>
            </a:r>
            <a:r>
              <a:rPr lang="en-US" dirty="0" err="1" smtClean="0"/>
              <a:t>i</a:t>
            </a:r>
            <a:r>
              <a:rPr lang="ru-RU" dirty="0" smtClean="0"/>
              <a:t>я </a:t>
            </a:r>
            <a:r>
              <a:rPr lang="ru-RU" dirty="0" err="1" smtClean="0"/>
              <a:t>з</a:t>
            </a:r>
            <a:r>
              <a:rPr lang="ru-RU" dirty="0" smtClean="0"/>
              <a:t> одномоментною </a:t>
            </a:r>
            <a:r>
              <a:rPr lang="ru-RU" dirty="0" err="1" smtClean="0"/>
              <a:t>ксенопластикою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en-US" dirty="0" smtClean="0"/>
              <a:t>p</a:t>
            </a:r>
            <a:r>
              <a:rPr lang="ru-RU" dirty="0" err="1" smtClean="0"/>
              <a:t>ання</a:t>
            </a:r>
            <a:r>
              <a:rPr lang="ru-RU" dirty="0" smtClean="0"/>
              <a:t> </a:t>
            </a:r>
            <a:r>
              <a:rPr lang="ru-RU" dirty="0" err="1" smtClean="0"/>
              <a:t>нек</a:t>
            </a:r>
            <a:r>
              <a:rPr lang="en-US" dirty="0" smtClean="0"/>
              <a:t>p</a:t>
            </a:r>
            <a:r>
              <a:rPr lang="ru-RU" dirty="0" err="1" smtClean="0"/>
              <a:t>ектом</a:t>
            </a:r>
            <a:r>
              <a:rPr lang="en-US" dirty="0" err="1" smtClean="0"/>
              <a:t>i</a:t>
            </a:r>
            <a:r>
              <a:rPr lang="ru-RU" dirty="0" smtClean="0"/>
              <a:t>я </a:t>
            </a:r>
            <a:r>
              <a:rPr lang="ru-RU" dirty="0" err="1" smtClean="0"/>
              <a:t>з</a:t>
            </a:r>
            <a:r>
              <a:rPr lang="ru-RU" dirty="0" smtClean="0"/>
              <a:t> в</a:t>
            </a:r>
            <a:r>
              <a:rPr lang="en-US" dirty="0" err="1" smtClean="0"/>
              <a:t>i</a:t>
            </a:r>
            <a:r>
              <a:rPr lang="ru-RU" dirty="0" err="1" smtClean="0"/>
              <a:t>дстроченою</a:t>
            </a:r>
            <a:r>
              <a:rPr lang="ru-RU" dirty="0" smtClean="0"/>
              <a:t> </a:t>
            </a:r>
            <a:r>
              <a:rPr lang="ru-RU" dirty="0" err="1" smtClean="0"/>
              <a:t>шк</a:t>
            </a:r>
            <a:r>
              <a:rPr lang="en-US" dirty="0" err="1" smtClean="0"/>
              <a:t>i</a:t>
            </a:r>
            <a:r>
              <a:rPr lang="ru-RU" dirty="0" err="1" smtClean="0"/>
              <a:t>рною</a:t>
            </a:r>
            <a:r>
              <a:rPr lang="ru-RU" dirty="0" smtClean="0"/>
              <a:t> пластикою та </a:t>
            </a:r>
            <a:r>
              <a:rPr lang="ru-RU" dirty="0" err="1" smtClean="0"/>
              <a:t>відстроченою</a:t>
            </a:r>
            <a:r>
              <a:rPr lang="ru-RU" dirty="0" smtClean="0"/>
              <a:t> </a:t>
            </a:r>
            <a:r>
              <a:rPr lang="ru-RU" dirty="0" err="1" smtClean="0"/>
              <a:t>аутодермопластикою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err="1" smtClean="0"/>
              <a:t>п</a:t>
            </a:r>
            <a:r>
              <a:rPr lang="en-US" dirty="0" err="1" smtClean="0"/>
              <a:t>i</a:t>
            </a:r>
            <a:r>
              <a:rPr lang="ru-RU" dirty="0" err="1" smtClean="0"/>
              <a:t>зня</a:t>
            </a:r>
            <a:r>
              <a:rPr lang="ru-RU" dirty="0" smtClean="0"/>
              <a:t> </a:t>
            </a:r>
            <a:r>
              <a:rPr lang="ru-RU" dirty="0" err="1" smtClean="0"/>
              <a:t>нек</a:t>
            </a:r>
            <a:r>
              <a:rPr lang="en-US" dirty="0" smtClean="0"/>
              <a:t>p</a:t>
            </a:r>
            <a:r>
              <a:rPr lang="ru-RU" dirty="0" err="1" smtClean="0"/>
              <a:t>ектом</a:t>
            </a:r>
            <a:r>
              <a:rPr lang="en-US" dirty="0" err="1" smtClean="0"/>
              <a:t>i</a:t>
            </a:r>
            <a:r>
              <a:rPr lang="ru-RU" dirty="0" smtClean="0"/>
              <a:t>я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"Для </a:t>
            </a:r>
            <a:r>
              <a:rPr lang="ru-RU" dirty="0" err="1" smtClean="0"/>
              <a:t>зак</a:t>
            </a:r>
            <a:r>
              <a:rPr lang="en-US" dirty="0" smtClean="0"/>
              <a:t>p</a:t>
            </a:r>
            <a:r>
              <a:rPr lang="ru-RU" dirty="0" err="1" smtClean="0"/>
              <a:t>иття</a:t>
            </a:r>
            <a:r>
              <a:rPr lang="ru-RU" dirty="0" smtClean="0"/>
              <a:t> </a:t>
            </a:r>
            <a:r>
              <a:rPr lang="en-US" dirty="0" smtClean="0"/>
              <a:t>p</a:t>
            </a:r>
            <a:r>
              <a:rPr lang="ru-RU" dirty="0" err="1" smtClean="0"/>
              <a:t>анового</a:t>
            </a:r>
            <a:r>
              <a:rPr lang="ru-RU" dirty="0" smtClean="0"/>
              <a:t> дефекту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оголеними</a:t>
            </a:r>
            <a:r>
              <a:rPr lang="ru-RU" dirty="0" smtClean="0"/>
              <a:t> </a:t>
            </a:r>
            <a:r>
              <a:rPr lang="ru-RU" dirty="0" err="1" smtClean="0"/>
              <a:t>сухожиллями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пластика </a:t>
            </a:r>
            <a:r>
              <a:rPr lang="ru-RU" dirty="0" err="1" smtClean="0"/>
              <a:t>шк</a:t>
            </a:r>
            <a:r>
              <a:rPr lang="en-US" dirty="0" err="1" smtClean="0"/>
              <a:t>i</a:t>
            </a:r>
            <a:r>
              <a:rPr lang="ru-RU" dirty="0" err="1" smtClean="0"/>
              <a:t>рними</a:t>
            </a:r>
            <a:r>
              <a:rPr lang="ru-RU" dirty="0" smtClean="0"/>
              <a:t> </a:t>
            </a:r>
            <a:r>
              <a:rPr lang="ru-RU" dirty="0" err="1" smtClean="0"/>
              <a:t>клаптями</a:t>
            </a:r>
            <a:r>
              <a:rPr lang="ru-RU" dirty="0" smtClean="0"/>
              <a:t>:"</a:t>
            </a:r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smtClean="0"/>
              <a:t>в</a:t>
            </a:r>
            <a:r>
              <a:rPr lang="en-US" dirty="0" err="1" smtClean="0"/>
              <a:t>i</a:t>
            </a:r>
            <a:r>
              <a:rPr lang="ru-RU" dirty="0" smtClean="0"/>
              <a:t>льна </a:t>
            </a:r>
            <a:r>
              <a:rPr lang="ru-RU" dirty="0" err="1" smtClean="0"/>
              <a:t>аутодермопластика</a:t>
            </a:r>
            <a:r>
              <a:rPr lang="ru-RU" dirty="0" smtClean="0"/>
              <a:t>, </a:t>
            </a:r>
            <a:r>
              <a:rPr lang="ru-RU" dirty="0" err="1" smtClean="0"/>
              <a:t>завтовшки</a:t>
            </a:r>
            <a:r>
              <a:rPr lang="ru-RU" dirty="0" smtClean="0"/>
              <a:t> 0,2-0,3 мм</a:t>
            </a:r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smtClean="0"/>
              <a:t>в</a:t>
            </a:r>
            <a:r>
              <a:rPr lang="en-US" dirty="0" err="1" smtClean="0"/>
              <a:t>i</a:t>
            </a:r>
            <a:r>
              <a:rPr lang="ru-RU" dirty="0" smtClean="0"/>
              <a:t>льна </a:t>
            </a:r>
            <a:r>
              <a:rPr lang="ru-RU" dirty="0" err="1" smtClean="0"/>
              <a:t>аутодермопластика</a:t>
            </a:r>
            <a:r>
              <a:rPr lang="ru-RU" dirty="0" smtClean="0"/>
              <a:t>, </a:t>
            </a:r>
            <a:r>
              <a:rPr lang="ru-RU" dirty="0" err="1" smtClean="0"/>
              <a:t>завтовшки</a:t>
            </a:r>
            <a:r>
              <a:rPr lang="ru-RU" dirty="0" smtClean="0"/>
              <a:t> 0,5-0,6 мм</a:t>
            </a:r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smtClean="0"/>
              <a:t>в</a:t>
            </a:r>
            <a:r>
              <a:rPr lang="en-US" dirty="0" err="1" smtClean="0"/>
              <a:t>i</a:t>
            </a:r>
            <a:r>
              <a:rPr lang="ru-RU" dirty="0" smtClean="0"/>
              <a:t>льна </a:t>
            </a:r>
            <a:r>
              <a:rPr lang="ru-RU" dirty="0" err="1" smtClean="0"/>
              <a:t>аутодермопластика</a:t>
            </a:r>
            <a:r>
              <a:rPr lang="ru-RU" dirty="0" smtClean="0"/>
              <a:t>, </a:t>
            </a:r>
            <a:r>
              <a:rPr lang="ru-RU" dirty="0" err="1" smtClean="0"/>
              <a:t>завтовшки</a:t>
            </a:r>
            <a:r>
              <a:rPr lang="ru-RU" dirty="0" smtClean="0"/>
              <a:t> 0,7-0,8 мм</a:t>
            </a:r>
          </a:p>
          <a:p>
            <a:pPr>
              <a:buNone/>
            </a:pPr>
            <a:r>
              <a:rPr lang="ru-RU" dirty="0" smtClean="0"/>
              <a:t>100%</a:t>
            </a:r>
          </a:p>
          <a:p>
            <a:pPr>
              <a:buNone/>
            </a:pPr>
            <a:r>
              <a:rPr lang="ru-RU" dirty="0" err="1" smtClean="0"/>
              <a:t>шк</a:t>
            </a:r>
            <a:r>
              <a:rPr lang="en-US" dirty="0" err="1" smtClean="0"/>
              <a:t>i</a:t>
            </a:r>
            <a:r>
              <a:rPr lang="ru-RU" dirty="0" err="1" smtClean="0"/>
              <a:t>рно-п</a:t>
            </a:r>
            <a:r>
              <a:rPr lang="en-US" dirty="0" err="1" smtClean="0"/>
              <a:t>i</a:t>
            </a:r>
            <a:r>
              <a:rPr lang="ru-RU" dirty="0" err="1" smtClean="0"/>
              <a:t>дшк</a:t>
            </a:r>
            <a:r>
              <a:rPr lang="en-US" dirty="0" err="1" smtClean="0"/>
              <a:t>i</a:t>
            </a:r>
            <a:r>
              <a:rPr lang="ru-RU" dirty="0" err="1" smtClean="0"/>
              <a:t>рна</a:t>
            </a:r>
            <a:r>
              <a:rPr lang="ru-RU" dirty="0" smtClean="0"/>
              <a:t> пластика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"У хворого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загальною</a:t>
            </a:r>
            <a:r>
              <a:rPr lang="ru-RU" dirty="0" smtClean="0"/>
              <a:t> </a:t>
            </a:r>
            <a:r>
              <a:rPr lang="ru-RU" dirty="0" err="1" smtClean="0"/>
              <a:t>електротравмою</a:t>
            </a:r>
            <a:r>
              <a:rPr lang="ru-RU" dirty="0" smtClean="0"/>
              <a:t> при </a:t>
            </a:r>
            <a:r>
              <a:rPr lang="ru-RU" dirty="0" err="1" smtClean="0"/>
              <a:t>раптовій</a:t>
            </a:r>
            <a:r>
              <a:rPr lang="ru-RU" dirty="0" smtClean="0"/>
              <a:t> </a:t>
            </a:r>
            <a:r>
              <a:rPr lang="ru-RU" dirty="0" err="1" smtClean="0"/>
              <a:t>зупинці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 </a:t>
            </a:r>
            <a:r>
              <a:rPr lang="ru-RU" dirty="0" err="1" smtClean="0"/>
              <a:t>Ваші</a:t>
            </a:r>
            <a:r>
              <a:rPr lang="ru-RU" dirty="0" smtClean="0"/>
              <a:t> </a:t>
            </a:r>
            <a:r>
              <a:rPr lang="ru-RU" dirty="0" err="1" smtClean="0"/>
              <a:t>негайні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:"</a:t>
            </a:r>
          </a:p>
          <a:p>
            <a:pPr>
              <a:buNone/>
            </a:pPr>
            <a:r>
              <a:rPr lang="ru-RU" dirty="0" smtClean="0"/>
              <a:t>100%</a:t>
            </a:r>
          </a:p>
          <a:p>
            <a:pPr>
              <a:buNone/>
            </a:pPr>
            <a:r>
              <a:rPr lang="ru-RU" dirty="0" err="1" smtClean="0"/>
              <a:t>штучна</a:t>
            </a:r>
            <a:r>
              <a:rPr lang="ru-RU" dirty="0" smtClean="0"/>
              <a:t> </a:t>
            </a:r>
            <a:r>
              <a:rPr lang="ru-RU" dirty="0" err="1" smtClean="0"/>
              <a:t>вентиляція</a:t>
            </a:r>
            <a:r>
              <a:rPr lang="ru-RU" dirty="0" smtClean="0"/>
              <a:t> </a:t>
            </a:r>
            <a:r>
              <a:rPr lang="ru-RU" dirty="0" err="1" smtClean="0"/>
              <a:t>легень</a:t>
            </a:r>
            <a:r>
              <a:rPr lang="ru-RU" dirty="0" smtClean="0"/>
              <a:t>,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масаж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err="1" smtClean="0"/>
              <a:t>внутрішньовенне</a:t>
            </a:r>
            <a:r>
              <a:rPr lang="ru-RU" dirty="0" smtClean="0"/>
              <a:t>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 smtClean="0"/>
              <a:t>атропіну</a:t>
            </a:r>
            <a:r>
              <a:rPr lang="ru-RU" dirty="0" smtClean="0"/>
              <a:t>, </a:t>
            </a:r>
            <a:r>
              <a:rPr lang="ru-RU" dirty="0" err="1" smtClean="0"/>
              <a:t>адреналіну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err="1" smtClean="0"/>
              <a:t>негайне</a:t>
            </a:r>
            <a:r>
              <a:rPr lang="ru-RU" dirty="0" smtClean="0"/>
              <a:t> </a:t>
            </a:r>
            <a:r>
              <a:rPr lang="ru-RU" dirty="0" err="1" smtClean="0"/>
              <a:t>транспортування</a:t>
            </a:r>
            <a:r>
              <a:rPr lang="ru-RU" dirty="0" smtClean="0"/>
              <a:t> хворого у </a:t>
            </a:r>
            <a:r>
              <a:rPr lang="ru-RU" dirty="0" err="1" smtClean="0"/>
              <a:t>відділення</a:t>
            </a:r>
            <a:r>
              <a:rPr lang="ru-RU" dirty="0" smtClean="0"/>
              <a:t> </a:t>
            </a:r>
            <a:r>
              <a:rPr lang="ru-RU" dirty="0" err="1" smtClean="0"/>
              <a:t>реанімації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136904" cy="6669360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Ведущий патогенетический фактор ожогового шока - </a:t>
            </a:r>
            <a:r>
              <a:rPr lang="ru-RU" dirty="0" err="1"/>
              <a:t>плазмопотеря</a:t>
            </a:r>
            <a:r>
              <a:rPr lang="ru-RU" dirty="0"/>
              <a:t>. Потеря плазмы во многом связана с повышением проницаемости стенок капилляров вследствие накопления в ожоговой ткани вазоактивных веществ (гистамина и серотонина). Через капилляры пропотевает большое количество плазмы, происходит отёк тканей поражённой области, ещё больше уменьшается ОЦК. Проницаемость сосудов нарушается сразу после ожога, но клинически выраженного значения достигает спустя 6-8 ч, когда становится явным снижение ОЦК.</a:t>
            </a:r>
          </a:p>
          <a:p>
            <a:endParaRPr lang="ru-RU" dirty="0"/>
          </a:p>
          <a:p>
            <a:r>
              <a:rPr lang="ru-RU" dirty="0"/>
              <a:t>Развивающаяся </a:t>
            </a:r>
            <a:r>
              <a:rPr lang="ru-RU" dirty="0" err="1"/>
              <a:t>гиповолемия</a:t>
            </a:r>
            <a:r>
              <a:rPr lang="ru-RU" dirty="0"/>
              <a:t> становится причиной гемодинамических расстройств, обусловливающих дальнейшее нарушение микроциркуляции в почках, печени, поджелудочной железе. Этому же способствуют развивающиеся </a:t>
            </a:r>
            <a:r>
              <a:rPr lang="ru-RU" dirty="0" err="1"/>
              <a:t>гемоконцентрация</a:t>
            </a:r>
            <a:r>
              <a:rPr lang="ru-RU" dirty="0"/>
              <a:t> и реологические расстройства. Микроциркуляторные нарушения вызывают вторичный некроз в зоне термического воздействия, образование острых эрозий и язв в желудочно-кишечном тракте, ранние пневмонии, нарушение функций печени, почек, сердца и т.д.</a:t>
            </a:r>
          </a:p>
          <a:p>
            <a:endParaRPr lang="ru-RU" dirty="0"/>
          </a:p>
          <a:p>
            <a:r>
              <a:rPr lang="ru-RU" dirty="0"/>
              <a:t>Развитие гемолиза - одна из причин повышения содержания калия в плазме крови, что из-за повреждения клеточных мембран приводит к перемещению натрия внутрь клеток. В результате развивается внутриклеточный отёк.</a:t>
            </a:r>
          </a:p>
          <a:p>
            <a:endParaRPr lang="ru-RU" dirty="0"/>
          </a:p>
          <a:p>
            <a:r>
              <a:rPr lang="ru-RU" dirty="0"/>
              <a:t>Изменения водно-электролитного и кислотно-основного баланса. В первые часы после ожога объём внеклеточной жидкости уменьшается на 15-20% и более за счёт интенсивного испарения с поверхности ожога, через здоровую кожу, с дыханием и рвотными массами.</a:t>
            </a:r>
          </a:p>
          <a:p>
            <a:endParaRPr lang="ru-RU" dirty="0"/>
          </a:p>
          <a:p>
            <a:r>
              <a:rPr lang="ru-RU" dirty="0"/>
              <a:t>+Циркуляцию воды и электролитов нормализуют альдостерон и антидиуретический гормон. Повышение их содержания приводит к увеличению </a:t>
            </a:r>
            <a:r>
              <a:rPr lang="ru-RU" dirty="0" err="1"/>
              <a:t>реабсорбции</a:t>
            </a:r>
            <a:r>
              <a:rPr lang="ru-RU" dirty="0"/>
              <a:t> воды и натрия в почечных канальцах. Постепенно развивается метаболический ацидоз.</a:t>
            </a:r>
          </a:p>
          <a:p>
            <a:endParaRPr lang="ru-RU" dirty="0"/>
          </a:p>
          <a:p>
            <a:r>
              <a:rPr lang="ru-RU" dirty="0"/>
              <a:t>Нарушение функций почек. Причиной </a:t>
            </a:r>
            <a:r>
              <a:rPr lang="ru-RU" dirty="0" err="1"/>
              <a:t>олигурии</a:t>
            </a:r>
            <a:r>
              <a:rPr lang="ru-RU" dirty="0"/>
              <a:t> становится сокращение почечного кровотока из-за спазма сосудов почек, уменьшения ОЦК, нарушения реологических свойств крови, а также действия продуктов гемолиза и эндотоксинов.</a:t>
            </a:r>
          </a:p>
        </p:txBody>
      </p:sp>
    </p:spTree>
    <p:extLst>
      <p:ext uri="{BB962C8B-B14F-4D97-AF65-F5344CB8AC3E}">
        <p14:creationId xmlns:p14="http://schemas.microsoft.com/office/powerpoint/2010/main" val="2036001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"Ваша тактика при </a:t>
            </a:r>
            <a:r>
              <a:rPr lang="ru-RU" dirty="0" err="1" smtClean="0"/>
              <a:t>напруженому</a:t>
            </a:r>
            <a:r>
              <a:rPr lang="ru-RU" dirty="0" smtClean="0"/>
              <a:t> пневмотораксу хворого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комбінованою</a:t>
            </a:r>
            <a:r>
              <a:rPr lang="ru-RU" dirty="0" smtClean="0"/>
              <a:t> травмою </a:t>
            </a:r>
            <a:r>
              <a:rPr lang="ru-RU" dirty="0" err="1" smtClean="0"/>
              <a:t>опіки</a:t>
            </a:r>
            <a:r>
              <a:rPr lang="ru-RU" dirty="0" smtClean="0"/>
              <a:t> та травма </a:t>
            </a:r>
            <a:r>
              <a:rPr lang="ru-RU" dirty="0" err="1" smtClean="0"/>
              <a:t>грудної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:"</a:t>
            </a:r>
          </a:p>
          <a:p>
            <a:pPr>
              <a:buNone/>
            </a:pPr>
            <a:r>
              <a:rPr lang="ru-RU" dirty="0" smtClean="0"/>
              <a:t>100%</a:t>
            </a:r>
          </a:p>
          <a:p>
            <a:pPr>
              <a:buNone/>
            </a:pPr>
            <a:r>
              <a:rPr lang="ru-RU" dirty="0" err="1" smtClean="0"/>
              <a:t>декомпресія</a:t>
            </a:r>
            <a:r>
              <a:rPr lang="ru-RU" dirty="0" smtClean="0"/>
              <a:t> </a:t>
            </a:r>
            <a:r>
              <a:rPr lang="ru-RU" dirty="0" err="1" smtClean="0"/>
              <a:t>плевральної</a:t>
            </a:r>
            <a:r>
              <a:rPr lang="ru-RU" dirty="0" smtClean="0"/>
              <a:t> </a:t>
            </a:r>
            <a:r>
              <a:rPr lang="ru-RU" dirty="0" err="1" smtClean="0"/>
              <a:t>порожнини</a:t>
            </a:r>
            <a:r>
              <a:rPr lang="ru-RU" dirty="0" smtClean="0"/>
              <a:t> та установка плеврального дренажу</a:t>
            </a:r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err="1" smtClean="0"/>
              <a:t>інтубація</a:t>
            </a:r>
            <a:r>
              <a:rPr lang="ru-RU" dirty="0" smtClean="0"/>
              <a:t> </a:t>
            </a:r>
            <a:r>
              <a:rPr lang="ru-RU" dirty="0" err="1" smtClean="0"/>
              <a:t>трахеї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наступною</a:t>
            </a:r>
            <a:r>
              <a:rPr lang="ru-RU" dirty="0" smtClean="0"/>
              <a:t> ШВЛ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підвищеним</a:t>
            </a:r>
            <a:r>
              <a:rPr lang="ru-RU" dirty="0" smtClean="0"/>
              <a:t> </a:t>
            </a:r>
            <a:r>
              <a:rPr lang="ru-RU" dirty="0" err="1" smtClean="0"/>
              <a:t>тиском</a:t>
            </a:r>
            <a:r>
              <a:rPr lang="ru-RU" dirty="0" smtClean="0"/>
              <a:t> на </a:t>
            </a:r>
            <a:r>
              <a:rPr lang="ru-RU" dirty="0" err="1" smtClean="0"/>
              <a:t>видиху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err="1" smtClean="0"/>
              <a:t>інтубація</a:t>
            </a:r>
            <a:r>
              <a:rPr lang="ru-RU" dirty="0" smtClean="0"/>
              <a:t> </a:t>
            </a:r>
            <a:r>
              <a:rPr lang="ru-RU" dirty="0" err="1" smtClean="0"/>
              <a:t>трахеї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наступної</a:t>
            </a:r>
            <a:r>
              <a:rPr lang="ru-RU" dirty="0" smtClean="0"/>
              <a:t> ШВЛ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активним</a:t>
            </a:r>
            <a:r>
              <a:rPr lang="ru-RU" dirty="0" smtClean="0"/>
              <a:t> </a:t>
            </a:r>
            <a:r>
              <a:rPr lang="ru-RU" dirty="0" err="1" smtClean="0"/>
              <a:t>видихом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7467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"</a:t>
            </a:r>
            <a:r>
              <a:rPr lang="ru-RU" dirty="0" err="1" smtClean="0"/>
              <a:t>Хворий</a:t>
            </a:r>
            <a:r>
              <a:rPr lang="ru-RU" dirty="0" smtClean="0"/>
              <a:t> 44 </a:t>
            </a:r>
            <a:r>
              <a:rPr lang="ru-RU" dirty="0" err="1" smtClean="0"/>
              <a:t>років</a:t>
            </a:r>
            <a:r>
              <a:rPr lang="ru-RU" dirty="0" smtClean="0"/>
              <a:t> доставлений в </a:t>
            </a:r>
            <a:r>
              <a:rPr lang="ru-RU" dirty="0" err="1" smtClean="0"/>
              <a:t>реанімаційне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 ЦРЛ </a:t>
            </a:r>
            <a:r>
              <a:rPr lang="ru-RU" dirty="0" err="1" smtClean="0"/>
              <a:t>з</a:t>
            </a:r>
            <a:r>
              <a:rPr lang="ru-RU" dirty="0" smtClean="0"/>
              <a:t> приводу </a:t>
            </a:r>
            <a:r>
              <a:rPr lang="ru-RU" dirty="0" err="1" smtClean="0"/>
              <a:t>опіку</a:t>
            </a:r>
            <a:r>
              <a:rPr lang="ru-RU" dirty="0" smtClean="0"/>
              <a:t> </a:t>
            </a:r>
            <a:r>
              <a:rPr lang="ru-RU" dirty="0" err="1" smtClean="0"/>
              <a:t>полум'ям</a:t>
            </a:r>
            <a:r>
              <a:rPr lang="ru-RU" dirty="0" smtClean="0"/>
              <a:t>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верхніх</a:t>
            </a:r>
            <a:r>
              <a:rPr lang="ru-RU" dirty="0" smtClean="0"/>
              <a:t> </a:t>
            </a:r>
            <a:r>
              <a:rPr lang="ru-RU" dirty="0" err="1" smtClean="0"/>
              <a:t>кінцівок</a:t>
            </a:r>
            <a:r>
              <a:rPr lang="ru-RU" dirty="0" smtClean="0"/>
              <a:t>, </a:t>
            </a:r>
            <a:r>
              <a:rPr lang="ru-RU" dirty="0" err="1" smtClean="0"/>
              <a:t>тулуба</a:t>
            </a:r>
            <a:r>
              <a:rPr lang="ru-RU" dirty="0" smtClean="0"/>
              <a:t> </a:t>
            </a:r>
            <a:r>
              <a:rPr lang="ru-RU" dirty="0" err="1" smtClean="0"/>
              <a:t>ІІІа</a:t>
            </a:r>
            <a:r>
              <a:rPr lang="ru-RU" dirty="0" smtClean="0"/>
              <a:t> - </a:t>
            </a:r>
            <a:r>
              <a:rPr lang="ru-RU" dirty="0" err="1" smtClean="0"/>
              <a:t>ІІІб</a:t>
            </a:r>
            <a:r>
              <a:rPr lang="ru-RU" dirty="0" smtClean="0"/>
              <a:t> </a:t>
            </a:r>
            <a:r>
              <a:rPr lang="ru-RU" dirty="0" err="1" smtClean="0"/>
              <a:t>ступеня</a:t>
            </a:r>
            <a:r>
              <a:rPr lang="ru-RU" dirty="0" smtClean="0"/>
              <a:t> 30%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. </a:t>
            </a:r>
            <a:r>
              <a:rPr lang="ru-RU" dirty="0" err="1" smtClean="0"/>
              <a:t>Артеріальний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- 110/70 мм </a:t>
            </a:r>
            <a:r>
              <a:rPr lang="ru-RU" dirty="0" err="1" smtClean="0"/>
              <a:t>рт</a:t>
            </a:r>
            <a:r>
              <a:rPr lang="ru-RU" dirty="0" smtClean="0"/>
              <a:t>. ст., пульс - 100 уд. в 1 </a:t>
            </a:r>
            <a:r>
              <a:rPr lang="ru-RU" dirty="0" err="1" smtClean="0"/>
              <a:t>хвилину</a:t>
            </a:r>
            <a:r>
              <a:rPr lang="ru-RU" dirty="0" smtClean="0"/>
              <a:t>, частота </a:t>
            </a:r>
            <a:r>
              <a:rPr lang="ru-RU" dirty="0" err="1" smtClean="0"/>
              <a:t>дихання</a:t>
            </a:r>
            <a:r>
              <a:rPr lang="ru-RU" dirty="0" smtClean="0"/>
              <a:t> - 20 в 1 </a:t>
            </a:r>
            <a:r>
              <a:rPr lang="ru-RU" dirty="0" err="1" smtClean="0"/>
              <a:t>хвилину</a:t>
            </a:r>
            <a:r>
              <a:rPr lang="ru-RU" dirty="0" smtClean="0"/>
              <a:t>. </a:t>
            </a:r>
            <a:r>
              <a:rPr lang="ru-RU" dirty="0" err="1" smtClean="0"/>
              <a:t>Встановлено</a:t>
            </a:r>
            <a:r>
              <a:rPr lang="ru-RU" dirty="0" smtClean="0"/>
              <a:t> </a:t>
            </a:r>
            <a:r>
              <a:rPr lang="ru-RU" dirty="0" err="1" smtClean="0"/>
              <a:t>діагноз</a:t>
            </a:r>
            <a:r>
              <a:rPr lang="ru-RU" dirty="0" smtClean="0"/>
              <a:t> </a:t>
            </a:r>
            <a:r>
              <a:rPr lang="ru-RU" dirty="0" err="1" smtClean="0"/>
              <a:t>опікового</a:t>
            </a:r>
            <a:r>
              <a:rPr lang="ru-RU" dirty="0" smtClean="0"/>
              <a:t> шоку. </a:t>
            </a:r>
            <a:r>
              <a:rPr lang="ru-RU" dirty="0" err="1" smtClean="0"/>
              <a:t>Виконана</a:t>
            </a:r>
            <a:r>
              <a:rPr lang="ru-RU" dirty="0" smtClean="0"/>
              <a:t> </a:t>
            </a:r>
            <a:r>
              <a:rPr lang="ru-RU" dirty="0" err="1" smtClean="0"/>
              <a:t>катетеризація</a:t>
            </a:r>
            <a:r>
              <a:rPr lang="ru-RU" dirty="0" smtClean="0"/>
              <a:t> </a:t>
            </a:r>
            <a:r>
              <a:rPr lang="ru-RU" dirty="0" err="1" smtClean="0"/>
              <a:t>правої</a:t>
            </a:r>
            <a:r>
              <a:rPr lang="ru-RU" dirty="0" smtClean="0"/>
              <a:t> </a:t>
            </a:r>
            <a:r>
              <a:rPr lang="ru-RU" dirty="0" err="1" smtClean="0"/>
              <a:t>підключичної</a:t>
            </a:r>
            <a:r>
              <a:rPr lang="ru-RU" dirty="0" smtClean="0"/>
              <a:t> </a:t>
            </a:r>
            <a:r>
              <a:rPr lang="ru-RU" dirty="0" err="1" smtClean="0"/>
              <a:t>вени</a:t>
            </a:r>
            <a:r>
              <a:rPr lang="ru-RU" dirty="0" smtClean="0"/>
              <a:t>. З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розчинів</a:t>
            </a:r>
            <a:r>
              <a:rPr lang="ru-RU" dirty="0" smtClean="0"/>
              <a:t> треба </a:t>
            </a:r>
            <a:r>
              <a:rPr lang="ru-RU" dirty="0" err="1" smtClean="0"/>
              <a:t>починати</a:t>
            </a:r>
            <a:r>
              <a:rPr lang="ru-RU" dirty="0" smtClean="0"/>
              <a:t> </a:t>
            </a:r>
            <a:r>
              <a:rPr lang="ru-RU" dirty="0" err="1" smtClean="0"/>
              <a:t>протишокову</a:t>
            </a:r>
            <a:r>
              <a:rPr lang="ru-RU" dirty="0" smtClean="0"/>
              <a:t> </a:t>
            </a:r>
            <a:r>
              <a:rPr lang="ru-RU" dirty="0" err="1" smtClean="0"/>
              <a:t>трансфузійну</a:t>
            </a:r>
            <a:r>
              <a:rPr lang="ru-RU" dirty="0" smtClean="0"/>
              <a:t> </a:t>
            </a:r>
            <a:r>
              <a:rPr lang="ru-RU" dirty="0" err="1" smtClean="0"/>
              <a:t>терапію</a:t>
            </a:r>
            <a:r>
              <a:rPr lang="ru-RU" dirty="0" smtClean="0"/>
              <a:t>?"</a:t>
            </a:r>
          </a:p>
          <a:p>
            <a:pPr>
              <a:buNone/>
            </a:pPr>
            <a:r>
              <a:rPr lang="ru-RU" dirty="0" smtClean="0"/>
              <a:t>100%</a:t>
            </a:r>
          </a:p>
          <a:p>
            <a:pPr>
              <a:buNone/>
            </a:pPr>
            <a:r>
              <a:rPr lang="ru-RU" dirty="0" err="1" smtClean="0"/>
              <a:t>Електролітних</a:t>
            </a:r>
            <a:r>
              <a:rPr lang="ru-RU" dirty="0" smtClean="0"/>
              <a:t> </a:t>
            </a:r>
            <a:r>
              <a:rPr lang="ru-RU" dirty="0" err="1" smtClean="0"/>
              <a:t>розчинів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err="1" smtClean="0"/>
              <a:t>Розчинів</a:t>
            </a:r>
            <a:r>
              <a:rPr lang="ru-RU" dirty="0" smtClean="0"/>
              <a:t> </a:t>
            </a:r>
            <a:r>
              <a:rPr lang="ru-RU" dirty="0" err="1" smtClean="0"/>
              <a:t>глюкози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err="1" smtClean="0"/>
              <a:t>Реополіглюкіну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err="1" smtClean="0"/>
              <a:t>Розчину</a:t>
            </a:r>
            <a:r>
              <a:rPr lang="ru-RU" dirty="0" smtClean="0"/>
              <a:t> </a:t>
            </a:r>
            <a:r>
              <a:rPr lang="ru-RU" dirty="0" err="1" smtClean="0"/>
              <a:t>альбуміну</a:t>
            </a:r>
            <a:r>
              <a:rPr lang="ru-RU" dirty="0" smtClean="0"/>
              <a:t> </a:t>
            </a:r>
            <a:r>
              <a:rPr lang="ru-RU" dirty="0" err="1" smtClean="0"/>
              <a:t>донорського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err="1" smtClean="0"/>
              <a:t>Розчину</a:t>
            </a:r>
            <a:r>
              <a:rPr lang="ru-RU" dirty="0" smtClean="0"/>
              <a:t> </a:t>
            </a:r>
            <a:r>
              <a:rPr lang="ru-RU" dirty="0" err="1" smtClean="0"/>
              <a:t>гідроксиетилкрохмалю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"</a:t>
            </a:r>
            <a:r>
              <a:rPr lang="ru-RU" dirty="0" err="1" smtClean="0"/>
              <a:t>Хворий</a:t>
            </a:r>
            <a:r>
              <a:rPr lang="ru-RU" dirty="0" smtClean="0"/>
              <a:t> 24 </a:t>
            </a:r>
            <a:r>
              <a:rPr lang="ru-RU" dirty="0" err="1" smtClean="0"/>
              <a:t>років</a:t>
            </a:r>
            <a:r>
              <a:rPr lang="ru-RU" dirty="0" smtClean="0"/>
              <a:t> доставлений в </a:t>
            </a:r>
            <a:r>
              <a:rPr lang="ru-RU" dirty="0" err="1" smtClean="0"/>
              <a:t>опікове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приводу </a:t>
            </a:r>
            <a:r>
              <a:rPr lang="ru-RU" dirty="0" err="1" smtClean="0"/>
              <a:t>опіку</a:t>
            </a:r>
            <a:r>
              <a:rPr lang="ru-RU" dirty="0" smtClean="0"/>
              <a:t> </a:t>
            </a:r>
            <a:r>
              <a:rPr lang="ru-RU" dirty="0" err="1" smtClean="0"/>
              <a:t>полум'ям</a:t>
            </a:r>
            <a:r>
              <a:rPr lang="ru-RU" dirty="0" smtClean="0"/>
              <a:t>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нижніх</a:t>
            </a:r>
            <a:r>
              <a:rPr lang="ru-RU" dirty="0" smtClean="0"/>
              <a:t> </a:t>
            </a:r>
            <a:r>
              <a:rPr lang="ru-RU" dirty="0" err="1" smtClean="0"/>
              <a:t>кінцівок</a:t>
            </a:r>
            <a:r>
              <a:rPr lang="ru-RU" dirty="0" smtClean="0"/>
              <a:t> </a:t>
            </a:r>
            <a:r>
              <a:rPr lang="ru-RU" dirty="0" err="1" smtClean="0"/>
              <a:t>ІІІа</a:t>
            </a:r>
            <a:r>
              <a:rPr lang="ru-RU" dirty="0" smtClean="0"/>
              <a:t> - </a:t>
            </a:r>
            <a:r>
              <a:rPr lang="ru-RU" dirty="0" err="1" smtClean="0"/>
              <a:t>ІІІб</a:t>
            </a:r>
            <a:r>
              <a:rPr lang="ru-RU" dirty="0" smtClean="0"/>
              <a:t> </a:t>
            </a:r>
            <a:r>
              <a:rPr lang="ru-RU" dirty="0" err="1" smtClean="0"/>
              <a:t>ступеня</a:t>
            </a:r>
            <a:r>
              <a:rPr lang="ru-RU" dirty="0" smtClean="0"/>
              <a:t> 20%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. </a:t>
            </a:r>
            <a:r>
              <a:rPr lang="ru-RU" dirty="0" err="1" smtClean="0"/>
              <a:t>Виставлений</a:t>
            </a:r>
            <a:r>
              <a:rPr lang="ru-RU" dirty="0" smtClean="0"/>
              <a:t> </a:t>
            </a:r>
            <a:r>
              <a:rPr lang="ru-RU" dirty="0" err="1" smtClean="0"/>
              <a:t>діагноз</a:t>
            </a:r>
            <a:r>
              <a:rPr lang="ru-RU" dirty="0" smtClean="0"/>
              <a:t> </a:t>
            </a:r>
            <a:r>
              <a:rPr lang="ru-RU" dirty="0" err="1" smtClean="0"/>
              <a:t>опікового</a:t>
            </a:r>
            <a:r>
              <a:rPr lang="ru-RU" dirty="0" smtClean="0"/>
              <a:t> шоку. Яку формулу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застосувати</a:t>
            </a:r>
            <a:r>
              <a:rPr lang="ru-RU" dirty="0" smtClean="0"/>
              <a:t> для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об'єму</a:t>
            </a:r>
            <a:r>
              <a:rPr lang="ru-RU" dirty="0" smtClean="0"/>
              <a:t> </a:t>
            </a:r>
            <a:r>
              <a:rPr lang="ru-RU" dirty="0" err="1" smtClean="0"/>
              <a:t>протишокової</a:t>
            </a:r>
            <a:r>
              <a:rPr lang="ru-RU" dirty="0" smtClean="0"/>
              <a:t> </a:t>
            </a:r>
            <a:r>
              <a:rPr lang="ru-RU" dirty="0" err="1" smtClean="0"/>
              <a:t>терапії</a:t>
            </a:r>
            <a:r>
              <a:rPr lang="ru-RU" dirty="0" smtClean="0"/>
              <a:t> в </a:t>
            </a:r>
            <a:r>
              <a:rPr lang="ru-RU" dirty="0" err="1" smtClean="0"/>
              <a:t>перші</a:t>
            </a:r>
            <a:r>
              <a:rPr lang="ru-RU" dirty="0" smtClean="0"/>
              <a:t> 24 </a:t>
            </a:r>
            <a:r>
              <a:rPr lang="ru-RU" dirty="0" err="1" smtClean="0"/>
              <a:t>години</a:t>
            </a:r>
            <a:r>
              <a:rPr lang="ru-RU" dirty="0" smtClean="0"/>
              <a:t>"</a:t>
            </a:r>
          </a:p>
          <a:p>
            <a:pPr>
              <a:buNone/>
            </a:pPr>
            <a:r>
              <a:rPr lang="ru-RU" dirty="0" smtClean="0"/>
              <a:t>100%</a:t>
            </a:r>
          </a:p>
          <a:p>
            <a:pPr>
              <a:buNone/>
            </a:pPr>
            <a:r>
              <a:rPr lang="ru-RU" dirty="0" smtClean="0"/>
              <a:t>4 мл </a:t>
            </a:r>
            <a:r>
              <a:rPr lang="ru-RU" dirty="0" err="1" smtClean="0"/>
              <a:t>х</a:t>
            </a:r>
            <a:r>
              <a:rPr lang="ru-RU" dirty="0" smtClean="0"/>
              <a:t> 1% </a:t>
            </a:r>
            <a:r>
              <a:rPr lang="ru-RU" dirty="0" err="1" smtClean="0"/>
              <a:t>опікових</a:t>
            </a:r>
            <a:r>
              <a:rPr lang="ru-RU" dirty="0" smtClean="0"/>
              <a:t> ран </a:t>
            </a:r>
            <a:r>
              <a:rPr lang="ru-RU" dirty="0" err="1" smtClean="0"/>
              <a:t>х</a:t>
            </a:r>
            <a:r>
              <a:rPr lang="ru-RU" dirty="0" smtClean="0"/>
              <a:t> </a:t>
            </a:r>
            <a:r>
              <a:rPr lang="ru-RU" dirty="0" err="1" smtClean="0"/>
              <a:t>масу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(в кг)</a:t>
            </a:r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smtClean="0"/>
              <a:t>1 мл </a:t>
            </a:r>
            <a:r>
              <a:rPr lang="ru-RU" dirty="0" err="1" smtClean="0"/>
              <a:t>х</a:t>
            </a:r>
            <a:r>
              <a:rPr lang="ru-RU" dirty="0" smtClean="0"/>
              <a:t> 1% </a:t>
            </a:r>
            <a:r>
              <a:rPr lang="ru-RU" dirty="0" err="1" smtClean="0"/>
              <a:t>опікових</a:t>
            </a:r>
            <a:r>
              <a:rPr lang="ru-RU" dirty="0" smtClean="0"/>
              <a:t> ран </a:t>
            </a:r>
            <a:r>
              <a:rPr lang="ru-RU" dirty="0" err="1" smtClean="0"/>
              <a:t>х</a:t>
            </a:r>
            <a:r>
              <a:rPr lang="ru-RU" dirty="0" smtClean="0"/>
              <a:t> </a:t>
            </a:r>
            <a:r>
              <a:rPr lang="ru-RU" dirty="0" err="1" smtClean="0"/>
              <a:t>масу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(в кг)</a:t>
            </a:r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smtClean="0"/>
              <a:t>2 мл </a:t>
            </a:r>
            <a:r>
              <a:rPr lang="ru-RU" dirty="0" err="1" smtClean="0"/>
              <a:t>х</a:t>
            </a:r>
            <a:r>
              <a:rPr lang="ru-RU" dirty="0" smtClean="0"/>
              <a:t> 1% </a:t>
            </a:r>
            <a:r>
              <a:rPr lang="ru-RU" dirty="0" err="1" smtClean="0"/>
              <a:t>опікових</a:t>
            </a:r>
            <a:r>
              <a:rPr lang="ru-RU" dirty="0" smtClean="0"/>
              <a:t> ран </a:t>
            </a:r>
            <a:r>
              <a:rPr lang="ru-RU" dirty="0" err="1" smtClean="0"/>
              <a:t>х</a:t>
            </a:r>
            <a:r>
              <a:rPr lang="ru-RU" dirty="0" smtClean="0"/>
              <a:t> </a:t>
            </a:r>
            <a:r>
              <a:rPr lang="ru-RU" dirty="0" err="1" smtClean="0"/>
              <a:t>масу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(в кг)</a:t>
            </a:r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smtClean="0"/>
              <a:t>3 мл </a:t>
            </a:r>
            <a:r>
              <a:rPr lang="ru-RU" dirty="0" err="1" smtClean="0"/>
              <a:t>х</a:t>
            </a:r>
            <a:r>
              <a:rPr lang="ru-RU" dirty="0" smtClean="0"/>
              <a:t> 1% </a:t>
            </a:r>
            <a:r>
              <a:rPr lang="ru-RU" dirty="0" err="1" smtClean="0"/>
              <a:t>опікових</a:t>
            </a:r>
            <a:r>
              <a:rPr lang="ru-RU" dirty="0" smtClean="0"/>
              <a:t> ран </a:t>
            </a:r>
            <a:r>
              <a:rPr lang="ru-RU" dirty="0" err="1" smtClean="0"/>
              <a:t>х</a:t>
            </a:r>
            <a:r>
              <a:rPr lang="ru-RU" dirty="0" smtClean="0"/>
              <a:t> </a:t>
            </a:r>
            <a:r>
              <a:rPr lang="ru-RU" dirty="0" err="1" smtClean="0"/>
              <a:t>масу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(в кг)</a:t>
            </a:r>
          </a:p>
          <a:p>
            <a:pPr>
              <a:buNone/>
            </a:pPr>
            <a:r>
              <a:rPr lang="ru-RU" dirty="0" smtClean="0"/>
              <a:t>0%</a:t>
            </a:r>
          </a:p>
          <a:p>
            <a:pPr>
              <a:buNone/>
            </a:pPr>
            <a:r>
              <a:rPr lang="ru-RU" dirty="0" smtClean="0"/>
              <a:t>5 мл </a:t>
            </a:r>
            <a:r>
              <a:rPr lang="ru-RU" dirty="0" err="1" smtClean="0"/>
              <a:t>х</a:t>
            </a:r>
            <a:r>
              <a:rPr lang="ru-RU" dirty="0" smtClean="0"/>
              <a:t> 1% </a:t>
            </a:r>
            <a:r>
              <a:rPr lang="ru-RU" dirty="0" err="1" smtClean="0"/>
              <a:t>опікових</a:t>
            </a:r>
            <a:r>
              <a:rPr lang="ru-RU" dirty="0" smtClean="0"/>
              <a:t> ран </a:t>
            </a:r>
            <a:r>
              <a:rPr lang="ru-RU" dirty="0" err="1" smtClean="0"/>
              <a:t>х</a:t>
            </a:r>
            <a:r>
              <a:rPr lang="ru-RU" dirty="0" smtClean="0"/>
              <a:t> </a:t>
            </a:r>
            <a:r>
              <a:rPr lang="ru-RU" dirty="0" err="1" smtClean="0"/>
              <a:t>масу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(в кг)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6120680" cy="5400600"/>
          </a:xfrm>
        </p:spPr>
        <p:txBody>
          <a:bodyPr>
            <a:normAutofit fontScale="40000" lnSpcReduction="20000"/>
          </a:bodyPr>
          <a:lstStyle/>
          <a:p>
            <a:pPr marL="36576" indent="0">
              <a:buNone/>
            </a:pPr>
            <a:r>
              <a:rPr lang="ru-RU" dirty="0"/>
              <a:t>- </a:t>
            </a:r>
            <a:r>
              <a:rPr lang="ru-RU" dirty="0" err="1"/>
              <a:t>Препарати</a:t>
            </a:r>
            <a:r>
              <a:rPr lang="ru-RU" dirty="0"/>
              <a:t> та </a:t>
            </a:r>
            <a:r>
              <a:rPr lang="ru-RU" dirty="0" err="1"/>
              <a:t>разові</a:t>
            </a:r>
            <a:r>
              <a:rPr lang="ru-RU" dirty="0"/>
              <a:t> </a:t>
            </a:r>
            <a:r>
              <a:rPr lang="ru-RU" dirty="0" err="1"/>
              <a:t>дози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для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невідкладної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при </a:t>
            </a:r>
            <a:r>
              <a:rPr lang="ru-RU" dirty="0" err="1"/>
              <a:t>опіковому</a:t>
            </a:r>
            <a:r>
              <a:rPr lang="ru-RU" dirty="0"/>
              <a:t> </a:t>
            </a:r>
            <a:r>
              <a:rPr lang="ru-RU" dirty="0" err="1"/>
              <a:t>шоці</a:t>
            </a:r>
            <a:endParaRPr lang="ru-RU" dirty="0"/>
          </a:p>
          <a:p>
            <a:pPr marL="36576" indent="0">
              <a:buNone/>
            </a:pPr>
            <a:r>
              <a:rPr lang="ru-RU" dirty="0"/>
              <a:t>Препарат, форма </a:t>
            </a:r>
            <a:r>
              <a:rPr lang="ru-RU" dirty="0" err="1"/>
              <a:t>випуску</a:t>
            </a:r>
            <a:r>
              <a:rPr lang="ru-RU" dirty="0"/>
              <a:t>, </a:t>
            </a:r>
            <a:r>
              <a:rPr lang="ru-RU" dirty="0" err="1"/>
              <a:t>фармакодинамічна</a:t>
            </a:r>
            <a:r>
              <a:rPr lang="ru-RU" dirty="0"/>
              <a:t> </a:t>
            </a:r>
            <a:r>
              <a:rPr lang="ru-RU" dirty="0" err="1" smtClean="0"/>
              <a:t>група</a:t>
            </a:r>
            <a:endParaRPr lang="ru-RU" dirty="0"/>
          </a:p>
          <a:p>
            <a:r>
              <a:rPr lang="ru-RU" dirty="0" err="1"/>
              <a:t>Адреналіну</a:t>
            </a:r>
            <a:r>
              <a:rPr lang="ru-RU" dirty="0"/>
              <a:t> </a:t>
            </a:r>
            <a:r>
              <a:rPr lang="ru-RU" dirty="0" err="1"/>
              <a:t>гідрохлорид</a:t>
            </a:r>
            <a:r>
              <a:rPr lang="ru-RU" dirty="0"/>
              <a:t>, 0,1% - 1мл, </a:t>
            </a:r>
            <a:r>
              <a:rPr lang="el-GR" dirty="0"/>
              <a:t>α, β- </a:t>
            </a:r>
            <a:r>
              <a:rPr lang="ru-RU" dirty="0" err="1"/>
              <a:t>адреноміметик</a:t>
            </a:r>
            <a:endParaRPr lang="ru-RU" dirty="0"/>
          </a:p>
          <a:p>
            <a:r>
              <a:rPr lang="ru-RU" dirty="0" err="1"/>
              <a:t>Амідарон</a:t>
            </a:r>
            <a:r>
              <a:rPr lang="ru-RU" dirty="0"/>
              <a:t>, 5% - 3 мл, </a:t>
            </a:r>
            <a:r>
              <a:rPr lang="ru-RU" dirty="0" err="1"/>
              <a:t>антиаритмічний</a:t>
            </a:r>
            <a:r>
              <a:rPr lang="ru-RU" dirty="0"/>
              <a:t> (ІІІ </a:t>
            </a:r>
            <a:r>
              <a:rPr lang="ru-RU" dirty="0" err="1"/>
              <a:t>кл</a:t>
            </a:r>
            <a:r>
              <a:rPr lang="ru-RU" dirty="0"/>
              <a:t>.)</a:t>
            </a:r>
          </a:p>
          <a:p>
            <a:r>
              <a:rPr lang="ru-RU" dirty="0" err="1"/>
              <a:t>Анальгін</a:t>
            </a:r>
            <a:r>
              <a:rPr lang="ru-RU" dirty="0"/>
              <a:t>, 50% - 1 та 2 мл, аналгетик-</a:t>
            </a:r>
            <a:r>
              <a:rPr lang="ru-RU" dirty="0" err="1"/>
              <a:t>антипіретик</a:t>
            </a:r>
            <a:endParaRPr lang="ru-RU" dirty="0"/>
          </a:p>
          <a:p>
            <a:r>
              <a:rPr lang="ru-RU" dirty="0" err="1"/>
              <a:t>Атропіну</a:t>
            </a:r>
            <a:r>
              <a:rPr lang="ru-RU" dirty="0"/>
              <a:t> сульфат, 0,1% - 1мл, М-</a:t>
            </a:r>
            <a:r>
              <a:rPr lang="ru-RU" dirty="0" err="1"/>
              <a:t>холіноблокатор</a:t>
            </a:r>
            <a:endParaRPr lang="ru-RU" dirty="0"/>
          </a:p>
          <a:p>
            <a:r>
              <a:rPr lang="ru-RU" dirty="0" err="1"/>
              <a:t>Баралгін</a:t>
            </a:r>
            <a:r>
              <a:rPr lang="ru-RU" dirty="0"/>
              <a:t>, 5мл, </a:t>
            </a:r>
            <a:r>
              <a:rPr lang="ru-RU" dirty="0" err="1"/>
              <a:t>спазмоаналгетик</a:t>
            </a:r>
            <a:endParaRPr lang="ru-RU" dirty="0"/>
          </a:p>
          <a:p>
            <a:r>
              <a:rPr lang="ru-RU" dirty="0"/>
              <a:t>Гепарин, 5 мл (5000, 10000, 20000 од.), </a:t>
            </a:r>
            <a:r>
              <a:rPr lang="ru-RU" dirty="0" err="1"/>
              <a:t>прямий</a:t>
            </a:r>
            <a:r>
              <a:rPr lang="ru-RU" dirty="0"/>
              <a:t> антикоагулянт</a:t>
            </a:r>
          </a:p>
          <a:p>
            <a:r>
              <a:rPr lang="ru-RU" dirty="0" err="1"/>
              <a:t>Гідрокортизону</a:t>
            </a:r>
            <a:r>
              <a:rPr lang="ru-RU" dirty="0"/>
              <a:t> </a:t>
            </a:r>
            <a:r>
              <a:rPr lang="ru-RU" dirty="0" err="1"/>
              <a:t>гемісукцинат</a:t>
            </a:r>
            <a:r>
              <a:rPr lang="ru-RU" dirty="0"/>
              <a:t>, 0,025-0,1г, </a:t>
            </a:r>
            <a:r>
              <a:rPr lang="ru-RU" dirty="0" err="1"/>
              <a:t>глюкокортикоїд</a:t>
            </a:r>
            <a:endParaRPr lang="ru-RU" dirty="0"/>
          </a:p>
          <a:p>
            <a:r>
              <a:rPr lang="ru-RU" dirty="0" err="1"/>
              <a:t>Дексаметазон</a:t>
            </a:r>
            <a:r>
              <a:rPr lang="ru-RU" dirty="0"/>
              <a:t>, 0,4% - 1мл, </a:t>
            </a:r>
            <a:r>
              <a:rPr lang="ru-RU" dirty="0" err="1"/>
              <a:t>глюкокортикоїд</a:t>
            </a:r>
            <a:endParaRPr lang="ru-RU" dirty="0"/>
          </a:p>
          <a:p>
            <a:r>
              <a:rPr lang="ru-RU" dirty="0" err="1"/>
              <a:t>Діазепам</a:t>
            </a:r>
            <a:r>
              <a:rPr lang="ru-RU" dirty="0"/>
              <a:t>, 0,5% - 2 мл, </a:t>
            </a:r>
            <a:r>
              <a:rPr lang="ru-RU" dirty="0" err="1"/>
              <a:t>транквілізатор</a:t>
            </a:r>
            <a:endParaRPr lang="ru-RU" dirty="0"/>
          </a:p>
          <a:p>
            <a:r>
              <a:rPr lang="ru-RU" dirty="0"/>
              <a:t>Димедрол, 1% 1 мл, Н1- </a:t>
            </a:r>
            <a:r>
              <a:rPr lang="ru-RU" dirty="0" err="1"/>
              <a:t>гістаміноблокатор</a:t>
            </a:r>
            <a:endParaRPr lang="ru-RU" dirty="0"/>
          </a:p>
          <a:p>
            <a:r>
              <a:rPr lang="ru-RU" dirty="0" err="1"/>
              <a:t>Дроперидол</a:t>
            </a:r>
            <a:r>
              <a:rPr lang="ru-RU" dirty="0"/>
              <a:t>, 0,25% - 2,5 і 10 мл, нейролептик</a:t>
            </a:r>
          </a:p>
          <a:p>
            <a:r>
              <a:rPr lang="ru-RU" dirty="0" err="1"/>
              <a:t>Кетамін</a:t>
            </a:r>
            <a:r>
              <a:rPr lang="ru-RU" dirty="0"/>
              <a:t>, 5% - 10 та 20мл, 1% - 20 та 50мл, </a:t>
            </a:r>
            <a:r>
              <a:rPr lang="ru-RU" dirty="0" err="1"/>
              <a:t>засіб</a:t>
            </a:r>
            <a:r>
              <a:rPr lang="ru-RU" dirty="0"/>
              <a:t> для в/в наркозу</a:t>
            </a:r>
          </a:p>
          <a:p>
            <a:r>
              <a:rPr lang="ru-RU" dirty="0" err="1"/>
              <a:t>Кокарбоксилаза</a:t>
            </a:r>
            <a:r>
              <a:rPr lang="ru-RU" dirty="0"/>
              <a:t>, 50 мг, кофермент-</a:t>
            </a:r>
            <a:r>
              <a:rPr lang="ru-RU" dirty="0" err="1"/>
              <a:t>вітамін</a:t>
            </a:r>
            <a:endParaRPr lang="ru-RU" dirty="0"/>
          </a:p>
          <a:p>
            <a:r>
              <a:rPr lang="ru-RU" dirty="0" err="1"/>
              <a:t>Корглікон</a:t>
            </a:r>
            <a:r>
              <a:rPr lang="ru-RU" dirty="0"/>
              <a:t>, 0,06% - 1мл, </a:t>
            </a:r>
            <a:r>
              <a:rPr lang="ru-RU" dirty="0" err="1"/>
              <a:t>серцевий</a:t>
            </a:r>
            <a:r>
              <a:rPr lang="ru-RU" dirty="0"/>
              <a:t> </a:t>
            </a:r>
            <a:r>
              <a:rPr lang="ru-RU" dirty="0" err="1"/>
              <a:t>глікозид</a:t>
            </a:r>
            <a:endParaRPr lang="ru-RU" dirty="0"/>
          </a:p>
          <a:p>
            <a:r>
              <a:rPr lang="ru-RU" dirty="0" err="1"/>
              <a:t>Лідокаїн</a:t>
            </a:r>
            <a:r>
              <a:rPr lang="ru-RU" dirty="0"/>
              <a:t>, 2 та 10% - 2 мл, </a:t>
            </a:r>
            <a:r>
              <a:rPr lang="ru-RU" dirty="0" err="1"/>
              <a:t>антиаритмічний</a:t>
            </a:r>
            <a:r>
              <a:rPr lang="ru-RU" dirty="0"/>
              <a:t> (1 В </a:t>
            </a:r>
            <a:r>
              <a:rPr lang="ru-RU" dirty="0" err="1"/>
              <a:t>клас</a:t>
            </a:r>
            <a:r>
              <a:rPr lang="ru-RU" dirty="0"/>
              <a:t>)</a:t>
            </a:r>
          </a:p>
          <a:p>
            <a:r>
              <a:rPr lang="ru-RU" dirty="0" err="1"/>
              <a:t>Магнію</a:t>
            </a:r>
            <a:r>
              <a:rPr lang="ru-RU" dirty="0"/>
              <a:t> сульфат, 25% - %, 10 та 20 мл, </a:t>
            </a:r>
            <a:r>
              <a:rPr lang="ru-RU" dirty="0" err="1"/>
              <a:t>седативний</a:t>
            </a:r>
            <a:endParaRPr lang="ru-RU" dirty="0"/>
          </a:p>
          <a:p>
            <a:r>
              <a:rPr lang="ru-RU" dirty="0" err="1"/>
              <a:t>Мезатон</a:t>
            </a:r>
            <a:r>
              <a:rPr lang="ru-RU" dirty="0"/>
              <a:t>, 1% -1 мл, </a:t>
            </a:r>
            <a:r>
              <a:rPr lang="el-GR" dirty="0"/>
              <a:t>α – </a:t>
            </a:r>
            <a:r>
              <a:rPr lang="ru-RU" dirty="0" err="1"/>
              <a:t>адреноміметик</a:t>
            </a:r>
            <a:endParaRPr lang="ru-RU" dirty="0"/>
          </a:p>
          <a:p>
            <a:r>
              <a:rPr lang="ru-RU" dirty="0" err="1"/>
              <a:t>Морфіну</a:t>
            </a:r>
            <a:r>
              <a:rPr lang="ru-RU" dirty="0"/>
              <a:t> </a:t>
            </a:r>
            <a:r>
              <a:rPr lang="ru-RU" dirty="0" err="1"/>
              <a:t>гідрохлорид</a:t>
            </a:r>
            <a:r>
              <a:rPr lang="ru-RU" dirty="0"/>
              <a:t>, 1% - 1 мл, </a:t>
            </a:r>
            <a:r>
              <a:rPr lang="ru-RU" dirty="0" err="1"/>
              <a:t>наркотичний</a:t>
            </a:r>
            <a:r>
              <a:rPr lang="ru-RU" dirty="0"/>
              <a:t> аналгетик</a:t>
            </a:r>
          </a:p>
          <a:p>
            <a:r>
              <a:rPr lang="ru-RU" dirty="0" err="1"/>
              <a:t>Налоксон</a:t>
            </a:r>
            <a:r>
              <a:rPr lang="ru-RU" dirty="0"/>
              <a:t>, 1 мл (0,4 мг), </a:t>
            </a:r>
            <a:r>
              <a:rPr lang="ru-RU" dirty="0" err="1"/>
              <a:t>опіатний</a:t>
            </a:r>
            <a:r>
              <a:rPr lang="ru-RU" dirty="0"/>
              <a:t> антидот</a:t>
            </a:r>
          </a:p>
          <a:p>
            <a:r>
              <a:rPr lang="ru-RU" dirty="0" err="1"/>
              <a:t>Нітрогліцерин</a:t>
            </a:r>
            <a:r>
              <a:rPr lang="ru-RU" dirty="0"/>
              <a:t>, </a:t>
            </a:r>
            <a:r>
              <a:rPr lang="ru-RU" dirty="0" err="1"/>
              <a:t>пігулки</a:t>
            </a:r>
            <a:r>
              <a:rPr lang="ru-RU" dirty="0"/>
              <a:t> 0,0005 г, </a:t>
            </a:r>
            <a:r>
              <a:rPr lang="ru-RU" dirty="0" err="1"/>
              <a:t>антиангінальний</a:t>
            </a:r>
            <a:endParaRPr lang="ru-RU" dirty="0"/>
          </a:p>
          <a:p>
            <a:r>
              <a:rPr lang="ru-RU" dirty="0" err="1"/>
              <a:t>Новокаїнамід</a:t>
            </a:r>
            <a:r>
              <a:rPr lang="ru-RU" dirty="0"/>
              <a:t>, 10% - 5 мл, </a:t>
            </a:r>
            <a:r>
              <a:rPr lang="ru-RU" dirty="0" err="1"/>
              <a:t>антиаритмічний</a:t>
            </a:r>
            <a:r>
              <a:rPr lang="ru-RU" dirty="0"/>
              <a:t> (І А </a:t>
            </a:r>
            <a:r>
              <a:rPr lang="ru-RU" dirty="0" err="1"/>
              <a:t>клас</a:t>
            </a:r>
            <a:r>
              <a:rPr lang="ru-RU" dirty="0"/>
              <a:t>)</a:t>
            </a:r>
          </a:p>
          <a:p>
            <a:r>
              <a:rPr lang="ru-RU" dirty="0"/>
              <a:t>Но-шпа, 2% - 2 мл, </a:t>
            </a:r>
            <a:r>
              <a:rPr lang="ru-RU" dirty="0" err="1"/>
              <a:t>міотропний</a:t>
            </a:r>
            <a:r>
              <a:rPr lang="ru-RU" dirty="0"/>
              <a:t> </a:t>
            </a:r>
            <a:r>
              <a:rPr lang="ru-RU" dirty="0" err="1"/>
              <a:t>спазмолітик</a:t>
            </a:r>
            <a:endParaRPr lang="ru-RU" dirty="0"/>
          </a:p>
          <a:p>
            <a:r>
              <a:rPr lang="ru-RU" dirty="0" err="1"/>
              <a:t>Оксібутират</a:t>
            </a:r>
            <a:r>
              <a:rPr lang="ru-RU" dirty="0"/>
              <a:t> </a:t>
            </a:r>
            <a:r>
              <a:rPr lang="ru-RU" dirty="0" err="1"/>
              <a:t>натрію</a:t>
            </a:r>
            <a:r>
              <a:rPr lang="ru-RU" dirty="0"/>
              <a:t>, 20% - 10 мл, </a:t>
            </a:r>
            <a:r>
              <a:rPr lang="ru-RU" dirty="0" err="1"/>
              <a:t>засіб</a:t>
            </a:r>
            <a:r>
              <a:rPr lang="ru-RU" dirty="0"/>
              <a:t> для в/в наркозу</a:t>
            </a:r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132" y="903934"/>
            <a:ext cx="1512168" cy="454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05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>
            <a:normAutofit fontScale="55000" lnSpcReduction="20000"/>
          </a:bodyPr>
          <a:lstStyle/>
          <a:p>
            <a:pPr marL="36576" indent="0">
              <a:buNone/>
            </a:pPr>
            <a:r>
              <a:rPr lang="ru-RU" dirty="0"/>
              <a:t>Препарат, форма </a:t>
            </a:r>
            <a:r>
              <a:rPr lang="ru-RU" dirty="0" err="1"/>
              <a:t>випуску</a:t>
            </a:r>
            <a:r>
              <a:rPr lang="ru-RU" dirty="0"/>
              <a:t>, </a:t>
            </a:r>
            <a:r>
              <a:rPr lang="ru-RU" dirty="0" err="1"/>
              <a:t>фармакодинамічна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</a:p>
          <a:p>
            <a:r>
              <a:rPr lang="ru-RU" dirty="0" err="1"/>
              <a:t>Омнопон</a:t>
            </a:r>
            <a:r>
              <a:rPr lang="ru-RU" dirty="0"/>
              <a:t>, 1 та 2% - 1 мл, </a:t>
            </a:r>
            <a:r>
              <a:rPr lang="ru-RU" dirty="0" err="1"/>
              <a:t>наркотичний</a:t>
            </a:r>
            <a:r>
              <a:rPr lang="ru-RU" dirty="0"/>
              <a:t> аналгетик</a:t>
            </a:r>
          </a:p>
          <a:p>
            <a:r>
              <a:rPr lang="ru-RU" dirty="0" err="1"/>
              <a:t>Орципреналіну</a:t>
            </a:r>
            <a:r>
              <a:rPr lang="ru-RU" dirty="0"/>
              <a:t> сульфат, 0,05% - 1 мл, </a:t>
            </a:r>
            <a:r>
              <a:rPr lang="el-GR" dirty="0"/>
              <a:t>β2- </a:t>
            </a:r>
            <a:r>
              <a:rPr lang="ru-RU" dirty="0" err="1"/>
              <a:t>адреноміметик</a:t>
            </a:r>
            <a:endParaRPr lang="ru-RU" dirty="0"/>
          </a:p>
          <a:p>
            <a:r>
              <a:rPr lang="ru-RU" dirty="0" err="1"/>
              <a:t>Піпольфен</a:t>
            </a:r>
            <a:r>
              <a:rPr lang="ru-RU" dirty="0"/>
              <a:t>, 2,5% - 2 мл, Н1- </a:t>
            </a:r>
            <a:r>
              <a:rPr lang="ru-RU" dirty="0" err="1"/>
              <a:t>гістаміноблокатор</a:t>
            </a:r>
            <a:endParaRPr lang="ru-RU" dirty="0"/>
          </a:p>
          <a:p>
            <a:r>
              <a:rPr lang="ru-RU" dirty="0" err="1"/>
              <a:t>Преднізолон</a:t>
            </a:r>
            <a:r>
              <a:rPr lang="ru-RU" dirty="0"/>
              <a:t>, 1 мл (30 мг), </a:t>
            </a:r>
            <a:r>
              <a:rPr lang="ru-RU" dirty="0" err="1"/>
              <a:t>глюкокортикоїд</a:t>
            </a:r>
            <a:endParaRPr lang="ru-RU" dirty="0"/>
          </a:p>
          <a:p>
            <a:r>
              <a:rPr lang="ru-RU" dirty="0" err="1"/>
              <a:t>Промедол</a:t>
            </a:r>
            <a:r>
              <a:rPr lang="ru-RU" dirty="0"/>
              <a:t>, 1% - 1 мл, </a:t>
            </a:r>
            <a:r>
              <a:rPr lang="ru-RU" dirty="0" err="1"/>
              <a:t>наркотичний</a:t>
            </a:r>
            <a:r>
              <a:rPr lang="ru-RU" dirty="0"/>
              <a:t> аналгетик</a:t>
            </a:r>
          </a:p>
          <a:p>
            <a:r>
              <a:rPr lang="ru-RU" dirty="0" err="1"/>
              <a:t>Сальбутамол</a:t>
            </a:r>
            <a:r>
              <a:rPr lang="ru-RU" dirty="0"/>
              <a:t>, </a:t>
            </a:r>
            <a:r>
              <a:rPr lang="ru-RU" dirty="0" err="1"/>
              <a:t>аерозоль</a:t>
            </a:r>
            <a:r>
              <a:rPr lang="ru-RU" dirty="0"/>
              <a:t>, </a:t>
            </a:r>
            <a:r>
              <a:rPr lang="el-GR" dirty="0"/>
              <a:t>β2- </a:t>
            </a:r>
            <a:r>
              <a:rPr lang="ru-RU" dirty="0" err="1"/>
              <a:t>адреноміметик</a:t>
            </a:r>
            <a:endParaRPr lang="ru-RU" dirty="0"/>
          </a:p>
          <a:p>
            <a:r>
              <a:rPr lang="ru-RU" dirty="0"/>
              <a:t>Супрастин, 1 та 2% - 1 мл, Н1- </a:t>
            </a:r>
            <a:r>
              <a:rPr lang="ru-RU" dirty="0" err="1"/>
              <a:t>гістаміноблокатор</a:t>
            </a:r>
            <a:endParaRPr lang="ru-RU" dirty="0"/>
          </a:p>
          <a:p>
            <a:r>
              <a:rPr lang="ru-RU" dirty="0" err="1"/>
              <a:t>Трамадол</a:t>
            </a:r>
            <a:r>
              <a:rPr lang="ru-RU" dirty="0"/>
              <a:t>, 5 та 10% - 1 мл, </a:t>
            </a:r>
            <a:r>
              <a:rPr lang="ru-RU" dirty="0" err="1"/>
              <a:t>наркотичний</a:t>
            </a:r>
            <a:r>
              <a:rPr lang="ru-RU" dirty="0"/>
              <a:t> аналгетик</a:t>
            </a:r>
          </a:p>
          <a:p>
            <a:r>
              <a:rPr lang="ru-RU" dirty="0" err="1"/>
              <a:t>Фентаніл</a:t>
            </a:r>
            <a:r>
              <a:rPr lang="ru-RU" dirty="0"/>
              <a:t>, 0,005% - 2 та 10 мл, </a:t>
            </a:r>
            <a:r>
              <a:rPr lang="ru-RU" dirty="0" err="1"/>
              <a:t>наркотичний</a:t>
            </a:r>
            <a:r>
              <a:rPr lang="ru-RU" dirty="0"/>
              <a:t> аналгетик</a:t>
            </a:r>
          </a:p>
          <a:p>
            <a:r>
              <a:rPr lang="ru-RU" dirty="0" err="1"/>
              <a:t>Фурасемід</a:t>
            </a:r>
            <a:r>
              <a:rPr lang="ru-RU" dirty="0"/>
              <a:t>, 1% -2 мл, </a:t>
            </a:r>
            <a:r>
              <a:rPr lang="ru-RU" dirty="0" err="1"/>
              <a:t>петльовий</a:t>
            </a:r>
            <a:r>
              <a:rPr lang="ru-RU" dirty="0"/>
              <a:t> </a:t>
            </a:r>
            <a:r>
              <a:rPr lang="ru-RU" dirty="0" err="1"/>
              <a:t>діуретин</a:t>
            </a:r>
            <a:endParaRPr lang="ru-RU" dirty="0"/>
          </a:p>
          <a:p>
            <a:r>
              <a:rPr lang="ru-RU" dirty="0" err="1"/>
              <a:t>Еуфілін</a:t>
            </a:r>
            <a:r>
              <a:rPr lang="ru-RU" dirty="0"/>
              <a:t>, 2,4% - 10 мл, </a:t>
            </a:r>
            <a:r>
              <a:rPr lang="ru-RU" dirty="0" err="1"/>
              <a:t>метилксантин</a:t>
            </a:r>
            <a:r>
              <a:rPr lang="ru-RU" dirty="0"/>
              <a:t>, </a:t>
            </a:r>
            <a:r>
              <a:rPr lang="ru-RU" dirty="0" err="1" smtClean="0"/>
              <a:t>спазмолітин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772816"/>
            <a:ext cx="1549407" cy="36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52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7601272" cy="5649491"/>
          </a:xfrm>
        </p:spPr>
        <p:txBody>
          <a:bodyPr>
            <a:normAutofit fontScale="47500" lnSpcReduction="20000"/>
          </a:bodyPr>
          <a:lstStyle/>
          <a:p>
            <a:pPr marL="36576" indent="0">
              <a:buNone/>
            </a:pPr>
            <a:r>
              <a:rPr lang="ru-RU" dirty="0" err="1"/>
              <a:t>Розчини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для </a:t>
            </a:r>
            <a:r>
              <a:rPr lang="ru-RU" dirty="0" err="1"/>
              <a:t>інфузійної</a:t>
            </a:r>
            <a:r>
              <a:rPr lang="ru-RU" dirty="0"/>
              <a:t> </a:t>
            </a:r>
            <a:r>
              <a:rPr lang="ru-RU" dirty="0" err="1"/>
              <a:t>терапії</a:t>
            </a:r>
            <a:endParaRPr lang="ru-RU" dirty="0"/>
          </a:p>
          <a:p>
            <a:pPr marL="36576" indent="0">
              <a:buNone/>
            </a:pPr>
            <a:r>
              <a:rPr lang="ru-RU" dirty="0" smtClean="0"/>
              <a:t>   - </a:t>
            </a:r>
            <a:r>
              <a:rPr lang="ru-RU" dirty="0" err="1" smtClean="0"/>
              <a:t>Колоїдні</a:t>
            </a:r>
            <a:r>
              <a:rPr lang="ru-RU" dirty="0" smtClean="0"/>
              <a:t> </a:t>
            </a:r>
            <a:r>
              <a:rPr lang="ru-RU" dirty="0" err="1"/>
              <a:t>розчини</a:t>
            </a:r>
            <a:r>
              <a:rPr lang="ru-RU" dirty="0"/>
              <a:t>:</a:t>
            </a:r>
          </a:p>
          <a:p>
            <a:r>
              <a:rPr lang="ru-RU" dirty="0" smtClean="0"/>
              <a:t> </a:t>
            </a:r>
            <a:r>
              <a:rPr lang="ru-RU" dirty="0" err="1"/>
              <a:t>поліглюкін</a:t>
            </a:r>
            <a:r>
              <a:rPr lang="ru-RU" dirty="0"/>
              <a:t> (</a:t>
            </a:r>
            <a:r>
              <a:rPr lang="ru-RU" dirty="0" err="1"/>
              <a:t>високомолекулярний</a:t>
            </a:r>
            <a:r>
              <a:rPr lang="ru-RU" dirty="0"/>
              <a:t>),</a:t>
            </a:r>
          </a:p>
          <a:p>
            <a:r>
              <a:rPr lang="ru-RU" dirty="0" smtClean="0"/>
              <a:t> </a:t>
            </a:r>
            <a:r>
              <a:rPr lang="ru-RU" dirty="0" err="1"/>
              <a:t>реополіглюкін</a:t>
            </a:r>
            <a:r>
              <a:rPr lang="ru-RU" dirty="0"/>
              <a:t> (</a:t>
            </a:r>
            <a:r>
              <a:rPr lang="ru-RU" dirty="0" err="1"/>
              <a:t>середньомолекулярний</a:t>
            </a:r>
            <a:r>
              <a:rPr lang="ru-RU" dirty="0"/>
              <a:t>).</a:t>
            </a:r>
          </a:p>
          <a:p>
            <a:pPr marL="36576" indent="0">
              <a:buNone/>
            </a:pPr>
            <a:r>
              <a:rPr lang="ru-RU" dirty="0" smtClean="0"/>
              <a:t>   - </a:t>
            </a:r>
            <a:r>
              <a:rPr lang="ru-RU" dirty="0" err="1" smtClean="0"/>
              <a:t>Кристалоїдні</a:t>
            </a:r>
            <a:r>
              <a:rPr lang="ru-RU" dirty="0" smtClean="0"/>
              <a:t> </a:t>
            </a:r>
            <a:r>
              <a:rPr lang="ru-RU" dirty="0" err="1"/>
              <a:t>розчини</a:t>
            </a:r>
            <a:r>
              <a:rPr lang="ru-RU" dirty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глюкоза (5% - </a:t>
            </a:r>
            <a:r>
              <a:rPr lang="ru-RU" dirty="0" err="1"/>
              <a:t>ізотонічний</a:t>
            </a:r>
            <a:r>
              <a:rPr lang="ru-RU" dirty="0"/>
              <a:t>, 10 та 20% - </a:t>
            </a:r>
            <a:r>
              <a:rPr lang="ru-RU" dirty="0" err="1"/>
              <a:t>гіпертонічні</a:t>
            </a:r>
            <a:r>
              <a:rPr lang="ru-RU" dirty="0"/>
              <a:t>);</a:t>
            </a:r>
          </a:p>
          <a:p>
            <a:r>
              <a:rPr lang="ru-RU" dirty="0" smtClean="0"/>
              <a:t> </a:t>
            </a:r>
            <a:r>
              <a:rPr lang="ru-RU" dirty="0" err="1"/>
              <a:t>натрію</a:t>
            </a:r>
            <a:r>
              <a:rPr lang="ru-RU" dirty="0"/>
              <a:t> хлорид (0,9% - </a:t>
            </a:r>
            <a:r>
              <a:rPr lang="ru-RU" dirty="0" err="1"/>
              <a:t>ізотонічний</a:t>
            </a:r>
            <a:r>
              <a:rPr lang="ru-RU" dirty="0"/>
              <a:t>, 6,3, 7,5 та 10% - </a:t>
            </a:r>
            <a:r>
              <a:rPr lang="ru-RU" dirty="0" err="1"/>
              <a:t>гіпертонічні</a:t>
            </a:r>
            <a:r>
              <a:rPr lang="ru-RU" dirty="0"/>
              <a:t>),</a:t>
            </a:r>
          </a:p>
          <a:p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Ацесоль</a:t>
            </a:r>
            <a:r>
              <a:rPr lang="ru-RU" dirty="0"/>
              <a:t>»,</a:t>
            </a:r>
          </a:p>
          <a:p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Дисоль</a:t>
            </a:r>
            <a:r>
              <a:rPr lang="ru-RU" dirty="0"/>
              <a:t>»,</a:t>
            </a:r>
          </a:p>
          <a:p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Квартасоль</a:t>
            </a:r>
            <a:r>
              <a:rPr lang="ru-RU" dirty="0"/>
              <a:t>»,</a:t>
            </a:r>
          </a:p>
          <a:p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Лактасоль</a:t>
            </a:r>
            <a:r>
              <a:rPr lang="ru-RU" dirty="0"/>
              <a:t>»,</a:t>
            </a:r>
          </a:p>
          <a:p>
            <a:r>
              <a:rPr lang="ru-RU" dirty="0" smtClean="0"/>
              <a:t> </a:t>
            </a:r>
            <a:r>
              <a:rPr lang="ru-RU" dirty="0" err="1"/>
              <a:t>розчин</a:t>
            </a:r>
            <a:r>
              <a:rPr lang="ru-RU" dirty="0"/>
              <a:t> </a:t>
            </a:r>
            <a:r>
              <a:rPr lang="ru-RU" dirty="0" err="1"/>
              <a:t>Рінгера</a:t>
            </a:r>
            <a:r>
              <a:rPr lang="ru-RU" dirty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Трисоль</a:t>
            </a:r>
            <a:r>
              <a:rPr lang="ru-RU" dirty="0"/>
              <a:t>»,</a:t>
            </a:r>
          </a:p>
          <a:p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Хлосоль</a:t>
            </a:r>
            <a:r>
              <a:rPr lang="ru-RU" dirty="0"/>
              <a:t>» та </a:t>
            </a:r>
            <a:r>
              <a:rPr lang="ru-RU" dirty="0" err="1"/>
              <a:t>ін</a:t>
            </a:r>
            <a:r>
              <a:rPr lang="ru-RU" dirty="0"/>
              <a:t>. (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поліонні</a:t>
            </a:r>
            <a:r>
              <a:rPr lang="ru-RU" dirty="0"/>
              <a:t>).</a:t>
            </a:r>
          </a:p>
          <a:p>
            <a:pPr marL="36576" indent="0">
              <a:buNone/>
            </a:pPr>
            <a:r>
              <a:rPr lang="ru-RU" dirty="0" smtClean="0"/>
              <a:t>  - </a:t>
            </a:r>
            <a:r>
              <a:rPr lang="ru-RU" dirty="0" err="1" smtClean="0"/>
              <a:t>Препарати</a:t>
            </a:r>
            <a:r>
              <a:rPr lang="ru-RU" dirty="0" smtClean="0"/>
              <a:t> </a:t>
            </a:r>
            <a:r>
              <a:rPr lang="ru-RU" dirty="0" err="1"/>
              <a:t>гідроксиетилкрахмалу</a:t>
            </a:r>
            <a:r>
              <a:rPr lang="ru-RU" dirty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Інфукол</a:t>
            </a:r>
            <a:r>
              <a:rPr lang="ru-RU" dirty="0"/>
              <a:t>»,</a:t>
            </a:r>
          </a:p>
          <a:p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Рефортан</a:t>
            </a:r>
            <a:r>
              <a:rPr lang="ru-RU" dirty="0"/>
              <a:t>»,</a:t>
            </a:r>
          </a:p>
          <a:p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Стабізол</a:t>
            </a:r>
            <a:r>
              <a:rPr lang="ru-RU" dirty="0"/>
              <a:t>»,</a:t>
            </a:r>
          </a:p>
          <a:p>
            <a:r>
              <a:rPr lang="ru-RU" dirty="0" smtClean="0"/>
              <a:t> </a:t>
            </a:r>
            <a:r>
              <a:rPr lang="en-US" dirty="0"/>
              <a:t>HAES </a:t>
            </a:r>
            <a:r>
              <a:rPr lang="ru-RU" dirty="0"/>
              <a:t>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pPr marL="36576" indent="0">
              <a:buNone/>
            </a:pPr>
            <a:r>
              <a:rPr lang="ru-RU" dirty="0" smtClean="0"/>
              <a:t>   - </a:t>
            </a:r>
            <a:r>
              <a:rPr lang="ru-RU" dirty="0" err="1" smtClean="0"/>
              <a:t>Препарати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метаболічного</a:t>
            </a:r>
            <a:r>
              <a:rPr lang="ru-RU" dirty="0"/>
              <a:t> ацидозу:</a:t>
            </a:r>
          </a:p>
          <a:p>
            <a:r>
              <a:rPr lang="ru-RU" dirty="0" smtClean="0"/>
              <a:t> </a:t>
            </a:r>
            <a:r>
              <a:rPr lang="ru-RU" dirty="0" err="1"/>
              <a:t>натрію</a:t>
            </a:r>
            <a:r>
              <a:rPr lang="ru-RU" dirty="0"/>
              <a:t> </a:t>
            </a:r>
            <a:r>
              <a:rPr lang="ru-RU" dirty="0" err="1"/>
              <a:t>гідрокарбонат</a:t>
            </a:r>
            <a:r>
              <a:rPr lang="ru-RU" dirty="0"/>
              <a:t>.</a:t>
            </a:r>
          </a:p>
          <a:p>
            <a:pPr marL="36576" indent="0">
              <a:buNone/>
            </a:pPr>
            <a:r>
              <a:rPr lang="ru-RU" dirty="0" smtClean="0"/>
              <a:t>  - </a:t>
            </a:r>
            <a:r>
              <a:rPr lang="ru-RU" dirty="0" err="1" smtClean="0"/>
              <a:t>Дезінтоксикаційні</a:t>
            </a:r>
            <a:r>
              <a:rPr lang="ru-RU" dirty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Реосорбілакт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681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7794811" cy="5518087"/>
          </a:xfrm>
        </p:spPr>
      </p:pic>
    </p:spTree>
    <p:extLst>
      <p:ext uri="{BB962C8B-B14F-4D97-AF65-F5344CB8AC3E}">
        <p14:creationId xmlns:p14="http://schemas.microsoft.com/office/powerpoint/2010/main" val="1290567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51817"/>
            <a:ext cx="7776864" cy="56591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32656"/>
            <a:ext cx="8160907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18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075411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332656"/>
            <a:ext cx="8075411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7"/>
            <a:ext cx="8424936" cy="6310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135</TotalTime>
  <Words>1923</Words>
  <Application>Microsoft Office PowerPoint</Application>
  <PresentationFormat>Экран (4:3)</PresentationFormat>
  <Paragraphs>210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Franklin Gothic Book</vt:lpstr>
      <vt:lpstr>Wingdings 2</vt:lpstr>
      <vt:lpstr>Техническая</vt:lpstr>
      <vt:lpstr>Ожоговый шок</vt:lpstr>
      <vt:lpstr>Ожоговый шок - патологический процесс, развивающийся при обширных термических повреждениях кожи и глубжележащих тканей, он продолжается в зависимости от площади и глубины поражения, своевременности и адекватности лечения до 72 ч.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составлении программы инфузионной терапии следует определить режим ИТ. </vt:lpstr>
      <vt:lpstr>Презентация PowerPoint</vt:lpstr>
      <vt:lpstr>Мониторинг инфузионной терапии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КРОК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Ожоги</dc:title>
  <dc:creator>IT</dc:creator>
  <cp:lastModifiedBy>Салтикова І. А.</cp:lastModifiedBy>
  <cp:revision>15</cp:revision>
  <dcterms:created xsi:type="dcterms:W3CDTF">2021-11-22T01:52:51Z</dcterms:created>
  <dcterms:modified xsi:type="dcterms:W3CDTF">2022-07-06T11:06:00Z</dcterms:modified>
</cp:coreProperties>
</file>