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Default xmlns="" Extension="fntdata" ContentType="application/x-fontdata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embedTrueType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embeddedFontLst>
    <p:embeddedFont>
      <p:font typeface="Source Sans Pro"/>
      <p:regular r:id="rId12"/>
    </p:embeddedFont>
    <p:embeddedFont>
      <p:font typeface="Source Serif Pro"/>
      <p:regular r:id="rId13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xmlns="" Id="rId12" Type="http://schemas.openxmlformats.org/officeDocument/2006/relationships/font" Target="fonts/rId12.fntdata"/><Relationship xmlns="" Id="rId13" Type="http://schemas.openxmlformats.org/officeDocument/2006/relationships/font" Target="fonts/rId13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9C9C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6250" y="381000"/>
            <a:ext cx="776288" cy="166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254"/>
              </a:lnSpc>
              <a:buNone/>
            </a:pPr>
            <a:r>
              <a:rPr lang="en-US" sz="998" b="1" dirty="0">
                <a:solidFill>
                  <a:srgbClr val="000000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26 JUNE 2024</a:t>
            </a:r>
            <a:endParaRPr lang="en-US" sz="998" dirty="0"/>
          </a:p>
        </p:txBody>
      </p:sp>
      <p:sp>
        <p:nvSpPr>
          <p:cNvPr id="3" name="Text 1"/>
          <p:cNvSpPr/>
          <p:nvPr/>
        </p:nvSpPr>
        <p:spPr>
          <a:xfrm>
            <a:off x="133350" y="3009900"/>
            <a:ext cx="5853113" cy="14668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2736"/>
              </a:lnSpc>
              <a:buNone/>
            </a:pPr>
            <a:r>
              <a:rPr lang="en-US" sz="1710" spc="-17" kern="0" dirty="0">
                <a:solidFill>
                  <a:srgbClr val="16161D">
                    <a:alpha val="99000"/>
                  </a:srgbClr>
                </a:solidFill>
                <a:latin typeface="Source Serif Pro" pitchFamily="34" charset="0"/>
                <a:ea typeface="Source Serif Pro" pitchFamily="34" charset="-122"/>
                <a:cs typeface="Source Serif Pro" pitchFamily="34" charset="-120"/>
              </a:rPr>
              <a:t>«Концепт Ресто» — это ресторан в Ижевске, который позиционирует себя как ресторан честных цен. </a:t>
            </a:r>
            <a:endParaRPr lang="en-US" sz="1710" dirty="0"/>
          </a:p>
          <a:p>
            <a:pPr algn="ctr" indent="0" marL="0">
              <a:lnSpc>
                <a:spcPts val="2736"/>
              </a:lnSpc>
              <a:buNone/>
            </a:pPr>
            <a:r>
              <a:rPr lang="en-US" sz="1710" spc="-17" kern="0" dirty="0">
                <a:solidFill>
                  <a:srgbClr val="16161D">
                    <a:alpha val="99000"/>
                  </a:srgbClr>
                </a:solidFill>
                <a:latin typeface="Source Serif Pro" pitchFamily="34" charset="0"/>
                <a:ea typeface="Source Serif Pro" pitchFamily="34" charset="-122"/>
                <a:cs typeface="Source Serif Pro" pitchFamily="34" charset="-120"/>
              </a:rPr>
              <a:t>За вход в заведение взимается плата, но цены на еду и напитки при этом ниже.</a:t>
            </a:r>
            <a:endParaRPr lang="en-US" sz="1710" dirty="0"/>
          </a:p>
        </p:txBody>
      </p:sp>
      <p:sp>
        <p:nvSpPr>
          <p:cNvPr id="4" name="Text 2"/>
          <p:cNvSpPr/>
          <p:nvPr/>
        </p:nvSpPr>
        <p:spPr>
          <a:xfrm>
            <a:off x="471488" y="871538"/>
            <a:ext cx="515302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2866"/>
              </a:lnSpc>
              <a:buNone/>
            </a:pPr>
            <a:r>
              <a:rPr lang="en-US" sz="2280" b="1" spc="-23" kern="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Обзор разработки полиграфической продукции для ресторана</a:t>
            </a:r>
            <a:endParaRPr lang="en-US" sz="2280" dirty="0"/>
          </a:p>
          <a:p>
            <a:pPr algn="ctr" indent="0" marL="0">
              <a:lnSpc>
                <a:spcPts val="2866"/>
              </a:lnSpc>
              <a:buNone/>
            </a:pPr>
            <a:r>
              <a:rPr lang="en-US" sz="2280" b="1" spc="-23" kern="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«Концепт Ресто»</a:t>
            </a:r>
            <a:endParaRPr lang="en-US" sz="2280" dirty="0"/>
          </a:p>
        </p:txBody>
      </p:sp>
      <p:sp>
        <p:nvSpPr>
          <p:cNvPr id="5" name="Shape 3"/>
          <p:cNvSpPr/>
          <p:nvPr/>
        </p:nvSpPr>
        <p:spPr>
          <a:xfrm>
            <a:off x="1533525" y="2571750"/>
            <a:ext cx="3038475" cy="0"/>
          </a:xfrm>
          <a:prstGeom prst="line">
            <a:avLst/>
          </a:prstGeom>
          <a:noFill/>
          <a:ln w="22622">
            <a:solidFill>
              <a:srgbClr val="E77625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191250" y="1333500"/>
            <a:ext cx="2476500" cy="2476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C9C9C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3350" y="280988"/>
            <a:ext cx="88773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2866"/>
              </a:lnSpc>
              <a:buNone/>
            </a:pPr>
            <a:r>
              <a:rPr lang="en-US" sz="2280" b="1" spc="-23" kern="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Позиции полиграфии и их значения</a:t>
            </a:r>
            <a:endParaRPr lang="en-US" sz="2280" dirty="0"/>
          </a:p>
        </p:txBody>
      </p:sp>
      <p:sp>
        <p:nvSpPr>
          <p:cNvPr id="3" name="Text 1"/>
          <p:cNvSpPr/>
          <p:nvPr/>
        </p:nvSpPr>
        <p:spPr>
          <a:xfrm>
            <a:off x="133350" y="847725"/>
            <a:ext cx="2852738" cy="163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pPr algn="ctr" indent="0" marL="0">
              <a:lnSpc>
                <a:spcPts val="1870"/>
              </a:lnSpc>
              <a:buNone/>
            </a:pPr>
            <a:r>
              <a:rPr lang="en-US" sz="1496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Меню ресторана</a:t>
            </a:r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endParaRPr lang="en-US" sz="1140" dirty="0"/>
          </a:p>
          <a:p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Отражает ассортимент и позиционирование заведения, влияет на выбор клиента и его желание вернуться. Хорошо оформленное меню стимулирует продажи, повышает средний чек и упрощает работу персонала.</a:t>
            </a:r>
            <a:endParaRPr lang="en-US" sz="1140" dirty="0"/>
          </a:p>
        </p:txBody>
      </p:sp>
      <p:sp>
        <p:nvSpPr>
          <p:cNvPr id="4" name="Text 2"/>
          <p:cNvSpPr/>
          <p:nvPr/>
        </p:nvSpPr>
        <p:spPr>
          <a:xfrm>
            <a:off x="6200775" y="890588"/>
            <a:ext cx="2643188" cy="16335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870"/>
              </a:lnSpc>
              <a:buNone/>
            </a:pPr>
            <a:r>
              <a:rPr lang="en-US" sz="1496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Визитки ресторана</a:t>
            </a:r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endParaRPr lang="en-US" sz="1496" dirty="0"/>
          </a:p>
          <a:p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Средство знакомства с заведением и поддержки контакта. Позволяют быстро делиться информацией, способствуют привлечению новых гостей и поддержанию лояльности постоянных клиентов.</a:t>
            </a:r>
            <a:endParaRPr lang="en-US" sz="1496" dirty="0"/>
          </a:p>
        </p:txBody>
      </p:sp>
      <p:sp>
        <p:nvSpPr>
          <p:cNvPr id="5" name="Text 3"/>
          <p:cNvSpPr/>
          <p:nvPr/>
        </p:nvSpPr>
        <p:spPr>
          <a:xfrm>
            <a:off x="3009900" y="847725"/>
            <a:ext cx="3124200" cy="1657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870"/>
              </a:lnSpc>
              <a:buNone/>
            </a:pPr>
            <a:r>
              <a:rPr lang="en-US" sz="1496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Листовки </a:t>
            </a:r>
            <a:endParaRPr lang="en-US" sz="1496" dirty="0"/>
          </a:p>
          <a:p>
            <a:pPr algn="ctr" indent="0" marL="0">
              <a:lnSpc>
                <a:spcPts val="1870"/>
              </a:lnSpc>
              <a:buNone/>
            </a:pPr>
            <a:r>
              <a:rPr lang="en-US" sz="1496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для акций и спецпредложений</a:t>
            </a:r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endParaRPr lang="en-US" sz="1496" dirty="0"/>
          </a:p>
          <a:p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Инструмент прямого маркетинга, стимулирует продажи в периоды акций, увеличивает поток посетителей и помогает эффективно продвигать новые блюда или сервисы.</a:t>
            </a:r>
            <a:endParaRPr lang="en-US" sz="1496" dirty="0"/>
          </a:p>
        </p:txBody>
      </p:sp>
      <p:sp>
        <p:nvSpPr>
          <p:cNvPr id="6" name="Text 4"/>
          <p:cNvSpPr/>
          <p:nvPr/>
        </p:nvSpPr>
        <p:spPr>
          <a:xfrm>
            <a:off x="5943600" y="3276600"/>
            <a:ext cx="3157538" cy="1404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870"/>
              </a:lnSpc>
              <a:buNone/>
            </a:pPr>
            <a:r>
              <a:rPr lang="en-US" sz="1496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Плакаты для интерьера</a:t>
            </a:r>
            <a:endParaRPr lang="en-US" sz="1496" dirty="0"/>
          </a:p>
          <a:p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Создают атмосферу и усиливают имидж заведения, дополняют бренд, влияют на настроение и восприятие клиента, способствуют формированию уникального фирменного стиля.</a:t>
            </a:r>
            <a:endParaRPr lang="en-US" sz="1496" dirty="0"/>
          </a:p>
        </p:txBody>
      </p:sp>
      <p:sp>
        <p:nvSpPr>
          <p:cNvPr id="7" name="Text 5"/>
          <p:cNvSpPr/>
          <p:nvPr/>
        </p:nvSpPr>
        <p:spPr>
          <a:xfrm>
            <a:off x="280988" y="3276600"/>
            <a:ext cx="2705100" cy="1404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870"/>
              </a:lnSpc>
              <a:buNone/>
            </a:pPr>
            <a:r>
              <a:rPr lang="en-US" sz="1496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pPr algn="ctr" indent="0" marL="0">
              <a:lnSpc>
                <a:spcPts val="1870"/>
              </a:lnSpc>
              <a:buNone/>
            </a:pPr>
            <a:r>
              <a:rPr lang="en-US" sz="1496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Карта постоянного клиента</a:t>
            </a:r>
            <a:pPr algn="ctr" indent="0" marL="0">
              <a:lnSpc>
                <a:spcPts val="1870"/>
              </a:lnSpc>
              <a:buNone/>
            </a:pPr>
            <a:r>
              <a:rPr lang="en-US" sz="1496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Мотивирует повторные визиты, повышает лояльность и удержание клиентов через бонусы и скидки, способствует сбору данных для персонализированного маркетинга.</a:t>
            </a:r>
            <a:endParaRPr lang="en-US" sz="1496" dirty="0"/>
          </a:p>
        </p:txBody>
      </p:sp>
      <p:sp>
        <p:nvSpPr>
          <p:cNvPr id="8" name="Text 6"/>
          <p:cNvSpPr/>
          <p:nvPr/>
        </p:nvSpPr>
        <p:spPr>
          <a:xfrm>
            <a:off x="3319463" y="2709863"/>
            <a:ext cx="2505075" cy="2138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870"/>
              </a:lnSpc>
              <a:buNone/>
            </a:pPr>
            <a:r>
              <a:rPr lang="en-US" sz="1496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Брендированная упаковка (пакеты) для раздачи еды навынос </a:t>
            </a:r>
            <a:endParaRPr lang="en-US" sz="1496" dirty="0"/>
          </a:p>
          <a:p>
            <a:pPr algn="ctr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Расширяет узнаваемость бренда вне стен ресторана, повышает доверие к качеству еды, создает дополнительную рекламу при доставке и выносе продукции ресторана.</a:t>
            </a:r>
            <a:endParaRPr lang="en-US" sz="149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9C9C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" y="309563"/>
            <a:ext cx="89916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2866"/>
              </a:lnSpc>
              <a:buNone/>
            </a:pPr>
            <a:r>
              <a:rPr lang="en-US" sz="2280" b="1" spc="-23" kern="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Как использовать позиции полиграфии</a:t>
            </a:r>
            <a:endParaRPr lang="en-US" sz="2280" dirty="0"/>
          </a:p>
        </p:txBody>
      </p:sp>
      <p:sp>
        <p:nvSpPr>
          <p:cNvPr id="3" name="Text 1"/>
          <p:cNvSpPr/>
          <p:nvPr/>
        </p:nvSpPr>
        <p:spPr>
          <a:xfrm>
            <a:off x="242888" y="800100"/>
            <a:ext cx="8658225" cy="4438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pPr algn="ctr" indent="0" marL="0">
              <a:lnSpc>
                <a:spcPts val="1943"/>
              </a:lnSpc>
              <a:buNone/>
            </a:pPr>
            <a:r>
              <a:rPr lang="en-US" sz="1214" spc="-12" kern="0" dirty="0">
                <a:solidFill>
                  <a:srgbClr val="E77625">
                    <a:alpha val="99000"/>
                  </a:srgbClr>
                </a:solidFill>
                <a:latin typeface="Source Serif Pro" pitchFamily="34" charset="0"/>
                <a:ea typeface="Source Serif Pro" pitchFamily="34" charset="-122"/>
                <a:cs typeface="Source Serif Pro" pitchFamily="34" charset="-120"/>
              </a:rPr>
              <a:t>Меню ресторана</a:t>
            </a:r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Используйте в печатном или электронном виде на столах и у кассы. Обновляйте регулярно, выделяйте новые и популярные блюда, добавляйте описания и фотографии для повышения интереса.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 </a:t>
            </a:r>
            <a:pPr algn="ctr" indent="0" marL="0">
              <a:lnSpc>
                <a:spcPts val="1943"/>
              </a:lnSpc>
              <a:buNone/>
            </a:pPr>
            <a:r>
              <a:rPr lang="en-US" sz="1214" spc="-12" kern="0" dirty="0">
                <a:solidFill>
                  <a:srgbClr val="E77625">
                    <a:alpha val="99000"/>
                  </a:srgbClr>
                </a:solidFill>
                <a:latin typeface="Source Serif Pro" pitchFamily="34" charset="0"/>
                <a:ea typeface="Source Serif Pro" pitchFamily="34" charset="-122"/>
                <a:cs typeface="Source Serif Pro" pitchFamily="34" charset="-120"/>
              </a:rPr>
              <a:t>Визитки ресторана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Раздавайте гостям при оплате, включайте в упаковку с едой навынос, оставляйте в партнёрских точках и на мероприятиях для расширения базы клиентов.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 </a:t>
            </a:r>
            <a:pPr algn="ctr" indent="0" marL="0">
              <a:lnSpc>
                <a:spcPts val="1943"/>
              </a:lnSpc>
              <a:buNone/>
            </a:pPr>
            <a:r>
              <a:rPr lang="en-US" sz="1214" spc="-12" kern="0" dirty="0">
                <a:solidFill>
                  <a:srgbClr val="E77625">
                    <a:alpha val="99000"/>
                  </a:srgbClr>
                </a:solidFill>
                <a:latin typeface="Source Serif Pro" pitchFamily="34" charset="0"/>
                <a:ea typeface="Source Serif Pro" pitchFamily="34" charset="-122"/>
                <a:cs typeface="Source Serif Pro" pitchFamily="34" charset="-120"/>
              </a:rPr>
              <a:t>Листовки для акций</a:t>
            </a:r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pPr algn="ctr" indent="0" marL="0">
              <a:lnSpc>
                <a:spcPts val="2052"/>
              </a:lnSpc>
              <a:buNone/>
            </a:pPr>
            <a:r>
              <a:rPr lang="en-US" sz="1283" spc="-13" kern="0" dirty="0">
                <a:solidFill>
                  <a:srgbClr val="E77625">
                    <a:alpha val="99000"/>
                  </a:srgbClr>
                </a:solidFill>
                <a:latin typeface="Source Serif Pro" pitchFamily="34" charset="0"/>
                <a:ea typeface="Source Serif Pro" pitchFamily="34" charset="-122"/>
                <a:cs typeface="Source Serif Pro" pitchFamily="34" charset="-120"/>
              </a:rPr>
              <a:t>и спецпредложений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Распространяйте вблизи ресторана, в местах с высокой проходимостью, вкладывайте в заказы навынос и размещайте внутри заведения для стимулирования повторных покупок.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pPr algn="ctr" indent="0" marL="0">
              <a:lnSpc>
                <a:spcPts val="1943"/>
              </a:lnSpc>
              <a:buNone/>
            </a:pPr>
            <a:r>
              <a:rPr lang="en-US" sz="1214" spc="-12" kern="0" dirty="0">
                <a:solidFill>
                  <a:srgbClr val="E77625">
                    <a:alpha val="99000"/>
                  </a:srgbClr>
                </a:solidFill>
                <a:latin typeface="Source Serif Pro" pitchFamily="34" charset="0"/>
                <a:ea typeface="Source Serif Pro" pitchFamily="34" charset="-122"/>
                <a:cs typeface="Source Serif Pro" pitchFamily="34" charset="-120"/>
              </a:rPr>
              <a:t>Плакаты для интерьера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Размещайте на видных местах внутри ресторана для усиления атмосферы и подачи важной информации (новинки, мероприятия, истории бренда).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pPr algn="ctr" indent="0" marL="0">
              <a:lnSpc>
                <a:spcPts val="1943"/>
              </a:lnSpc>
              <a:buNone/>
            </a:pPr>
            <a:r>
              <a:rPr lang="en-US" sz="1214" spc="-12" kern="0" dirty="0">
                <a:solidFill>
                  <a:srgbClr val="E77625">
                    <a:alpha val="99000"/>
                  </a:srgbClr>
                </a:solidFill>
                <a:latin typeface="Source Serif Pro" pitchFamily="34" charset="0"/>
                <a:ea typeface="Source Serif Pro" pitchFamily="34" charset="-122"/>
                <a:cs typeface="Source Serif Pro" pitchFamily="34" charset="-120"/>
              </a:rPr>
              <a:t>Карта постоянного клиента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Выдавайте новым и постоянным гостям, объясняйте преимущества, используйте для накопления бонусов и скидок, стимулируйте регистрацию в программе лояльности.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pPr algn="ctr" indent="0" marL="0">
              <a:lnSpc>
                <a:spcPts val="1943"/>
              </a:lnSpc>
              <a:buNone/>
            </a:pPr>
            <a:r>
              <a:rPr lang="en-US" sz="1214" spc="-12" kern="0" dirty="0">
                <a:solidFill>
                  <a:srgbClr val="E77625">
                    <a:alpha val="99000"/>
                  </a:srgbClr>
                </a:solidFill>
                <a:latin typeface="Source Serif Pro" pitchFamily="34" charset="0"/>
                <a:ea typeface="Source Serif Pro" pitchFamily="34" charset="-122"/>
                <a:cs typeface="Source Serif Pro" pitchFamily="34" charset="-120"/>
              </a:rPr>
              <a:t>Брендированная упаковка</a:t>
            </a:r>
            <a:endParaRPr lang="en-US" sz="1079" dirty="0"/>
          </a:p>
          <a:p>
            <a:pPr algn="ctr" indent="0" marL="0">
              <a:lnSpc>
                <a:spcPts val="1619"/>
              </a:lnSpc>
              <a:buNone/>
            </a:pPr>
            <a:r>
              <a:rPr lang="en-US" sz="1079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Используйте для всех заказов на вынос и доставку, чтобы повысить узнаваемость, сделать бренд заметным и улучшить впечатление о сервисе. Добавляйте контакты и QR-коды для удобства клиента.
</a:t>
            </a:r>
            <a:endParaRPr lang="en-US" sz="107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C9C9C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2388" y="114300"/>
            <a:ext cx="89916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2866"/>
              </a:lnSpc>
              <a:buNone/>
            </a:pPr>
            <a:r>
              <a:rPr lang="en-US" sz="2280" b="1" spc="-23" kern="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Характеристики и цены на полиграфическую продукцию</a:t>
            </a:r>
            <a:endParaRPr lang="en-US" sz="228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0" y="609600"/>
          <a:ext cx="9138284" cy="4533900"/>
        </p:xfrm>
        <a:graphic>
          <a:graphicData uri="http://schemas.openxmlformats.org/drawingml/2006/table">
            <a:tbl>
              <a:tblPr/>
              <a:tblGrid>
                <a:gridCol w="1809750"/>
                <a:gridCol w="1116331"/>
                <a:gridCol w="1116331"/>
                <a:gridCol w="3696651"/>
                <a:gridCol w="1399222"/>
              </a:tblGrid>
              <a:tr h="419100"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E77625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ПОЗИЦИЯ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E77625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ТИРАЖ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E77625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ПЕЧАТЬ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E77625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МАТЕРИАЛ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E77625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ЦЕНА (РУБ.)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 Меню ресторана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100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офсет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плотный мелованный картон, ламинация матовая, формат A4, 12 страниц, 4+4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 6000 руб.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Визитки ресторана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200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цифра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стандартный размер 90х50 мм, мелованная бумага 300 г/м², 4+4 цвета, лак выборочный 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1500 руб.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Листовки для акций и спецпредложений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500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офсет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формат А5, мелованная бумага 135 г/м², 4+4 цвета, глянцевая ламинация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3500 руб.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Плакаты для интерьера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50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цифра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формат А2, бумага фото, 250 г/м², 4+0 цвета, без ламинации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 2500 руб.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Карта постоянного клиента (карта лояльности) 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300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цифра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ПВХ, 85х54 мм, полноцвет, глянцевая ламинация, 4+4 цвета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6000 руб.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Брендированная упаковка 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1000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офсет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бумага крафт, 30х40 см, 4+0 цвет (логотип), ручки бумажные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lnSpc>
                          <a:spcPts val="1710"/>
                        </a:lnSpc>
                        <a:buNone/>
                      </a:pPr>
                      <a:r>
                        <a:rPr lang="en-US" sz="1140" dirty="0">
                          <a:solidFill>
                            <a:srgbClr val="16161D">
                              <a:alpha val="99000"/>
                            </a:srgbClr>
                          </a:solidFill>
                          <a:latin typeface="Source Sans Pro" pitchFamily="34" charset="0"/>
                          <a:ea typeface="Source Sans Pro" pitchFamily="34" charset="-122"/>
                          <a:cs typeface="Source Sans Pro" pitchFamily="34" charset="-120"/>
                        </a:rPr>
                        <a:t>9000 руб.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9C9C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2400" y="1171575"/>
            <a:ext cx="89916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2866"/>
              </a:lnSpc>
              <a:buNone/>
            </a:pPr>
            <a:r>
              <a:rPr lang="en-US" sz="2280" b="1" spc="-23" kern="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Зачем ресторану "Концепт Ресто" нужна полиграфия?</a:t>
            </a:r>
            <a:endParaRPr lang="en-US" sz="2280" dirty="0"/>
          </a:p>
        </p:txBody>
      </p:sp>
      <p:sp>
        <p:nvSpPr>
          <p:cNvPr id="3" name="Text 1"/>
          <p:cNvSpPr/>
          <p:nvPr/>
        </p:nvSpPr>
        <p:spPr>
          <a:xfrm>
            <a:off x="719138" y="2176463"/>
            <a:ext cx="7096125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342900" indent="-342900">
              <a:lnSpc>
                <a:spcPts val="1710"/>
              </a:lnSpc>
              <a:buSzPct val="100000"/>
              <a:buChar char="•"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Создает узнаваемый и профессиональный образ бренда</a:t>
            </a:r>
            <a:endParaRPr lang="en-US" sz="1140" dirty="0"/>
          </a:p>
          <a:p>
            <a:pPr algn="l" marL="342900" indent="-342900">
              <a:lnSpc>
                <a:spcPts val="1710"/>
              </a:lnSpc>
              <a:buSzPct val="100000"/>
              <a:buChar char="•"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Обеспечивает удобство и информативность для гостей</a:t>
            </a:r>
            <a:endParaRPr lang="en-US" sz="1140" dirty="0"/>
          </a:p>
          <a:p>
            <a:pPr algn="l" marL="342900" indent="-342900">
              <a:lnSpc>
                <a:spcPts val="1710"/>
              </a:lnSpc>
              <a:buSzPct val="100000"/>
              <a:buChar char="•"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Помогает продвигать акции и специальные предложения </a:t>
            </a:r>
            <a:endParaRPr lang="en-US" sz="1140" dirty="0"/>
          </a:p>
          <a:p>
            <a:pPr algn="l" marL="342900" indent="-342900">
              <a:lnSpc>
                <a:spcPts val="1710"/>
              </a:lnSpc>
              <a:buSzPct val="100000"/>
              <a:buChar char="•"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Улучшает клиентский опыт через стильную упаковку и визитки</a:t>
            </a:r>
            <a:endParaRPr lang="en-US" sz="1140" dirty="0"/>
          </a:p>
          <a:p>
            <a:pPr algn="l" marL="342900" indent="-342900">
              <a:lnSpc>
                <a:spcPts val="1710"/>
              </a:lnSpc>
              <a:buSzPct val="100000"/>
              <a:buChar char="•"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Служит эффективным инструментом маркетинга и коммуникации с аудиторией</a:t>
            </a:r>
            <a:endParaRPr lang="en-US" sz="1140" dirty="0"/>
          </a:p>
        </p:txBody>
      </p:sp>
      <p:sp>
        <p:nvSpPr>
          <p:cNvPr id="4" name="Shape 2"/>
          <p:cNvSpPr/>
          <p:nvPr/>
        </p:nvSpPr>
        <p:spPr>
          <a:xfrm rot="5048">
            <a:off x="1328738" y="1847850"/>
            <a:ext cx="6486532" cy="0"/>
          </a:xfrm>
          <a:prstGeom prst="line">
            <a:avLst/>
          </a:prstGeom>
          <a:noFill/>
          <a:ln w="22622">
            <a:solidFill>
              <a:srgbClr val="E776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09550" y="4057650"/>
            <a:ext cx="112395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E77625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выполнили:</a:t>
            </a:r>
            <a:pPr algn="l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 </a:t>
            </a:r>
            <a:endParaRPr lang="en-US" sz="1140" dirty="0"/>
          </a:p>
          <a:p>
            <a:pPr algn="l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ДР.251/2 Шутова Юлия </a:t>
            </a:r>
            <a:endParaRPr lang="en-US" sz="1140" dirty="0"/>
          </a:p>
          <a:p>
            <a:pPr algn="l" indent="0" marL="0">
              <a:lnSpc>
                <a:spcPts val="1710"/>
              </a:lnSpc>
              <a:buNone/>
            </a:pPr>
            <a:r>
              <a:rPr lang="en-US" sz="1140" dirty="0">
                <a:solidFill>
                  <a:srgbClr val="000000">
                    <a:alpha val="99000"/>
                  </a:srgbClr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Шишкина Ирина</a:t>
            </a:r>
            <a:endParaRPr lang="en-US" sz="114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2026-03-23T22:38:41Z</dcterms:created>
  <dcterms:modified xsi:type="dcterms:W3CDTF">2026-03-23T22:38:41Z</dcterms:modified>
</cp:coreProperties>
</file>