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564705E-C9E0-4EF9-9766-2545E5A43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3506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6490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872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305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6109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012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87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6471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0331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0120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7653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4AC410B-BD70-41EA-8B34-084EB69FCF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6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 курсовой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ФИО автора</a:t>
            </a:r>
          </a:p>
          <a:p>
            <a:pPr algn="r"/>
            <a:r>
              <a:rPr lang="ru-RU" dirty="0" smtClean="0"/>
              <a:t>ФИО руководителя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34076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Название учебного заведения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7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Основные источники информации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34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fedd.ru/wp-content/uploads/2019/03/1529219616_pensiya-po-gosudarstvennomu-obespecheniy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31" y="368964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 данной работе рассматривается отдельный </a:t>
            </a:r>
            <a:r>
              <a:rPr lang="ru-RU" sz="3600" dirty="0"/>
              <a:t>вид страховых пенсий – страховую пенсию по старости.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80920" cy="43924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   Данная </a:t>
            </a:r>
            <a:r>
              <a:rPr lang="ru-RU" sz="2200" dirty="0"/>
              <a:t>тема в современном обществе является одной из наиболее актуальных, ведь реформа пенсионной системы в Российской Федерации вызывает интерес у граждан </a:t>
            </a:r>
            <a:r>
              <a:rPr lang="ru-RU" sz="2200" dirty="0" smtClean="0"/>
              <a:t>России.</a:t>
            </a:r>
          </a:p>
          <a:p>
            <a:pPr marL="0" indent="0" algn="just">
              <a:buNone/>
            </a:pPr>
            <a:r>
              <a:rPr lang="ru-RU" sz="2200" dirty="0" smtClean="0"/>
              <a:t>Впервые </a:t>
            </a:r>
            <a:r>
              <a:rPr lang="ru-RU" sz="2200" dirty="0"/>
              <a:t>в истории Российской </a:t>
            </a:r>
            <a:r>
              <a:rPr lang="ru-RU" sz="2200" dirty="0" smtClean="0"/>
              <a:t>пенсионная система перенесла радикальные изменения и введен термин «страховая </a:t>
            </a:r>
            <a:r>
              <a:rPr lang="ru-RU" sz="2200" dirty="0"/>
              <a:t>пенсия</a:t>
            </a:r>
            <a:r>
              <a:rPr lang="ru-RU" sz="2200" dirty="0" smtClean="0"/>
              <a:t>».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12997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7903790" cy="39720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      Задачи </a:t>
            </a:r>
            <a:r>
              <a:rPr lang="ru-RU" sz="2200" dirty="0"/>
              <a:t>исследования:</a:t>
            </a:r>
          </a:p>
          <a:p>
            <a:pPr marL="0" indent="0" algn="just">
              <a:buNone/>
            </a:pPr>
            <a:r>
              <a:rPr lang="ru-RU" sz="2200" dirty="0"/>
              <a:t>1. Изучить сущность пенсионного обеспечения России.</a:t>
            </a:r>
          </a:p>
          <a:p>
            <a:pPr marL="0" indent="0" algn="just">
              <a:buNone/>
            </a:pPr>
            <a:r>
              <a:rPr lang="ru-RU" sz="2200" dirty="0"/>
              <a:t>2. Проанализировать особенности страховой пенсии по старости.</a:t>
            </a:r>
          </a:p>
          <a:p>
            <a:pPr marL="0" indent="0" algn="just">
              <a:buNone/>
            </a:pPr>
            <a:r>
              <a:rPr lang="ru-RU" sz="2200" dirty="0"/>
              <a:t>3. Дать характеристику проблемам и перспективам пенсионного законодательства России.</a:t>
            </a:r>
          </a:p>
          <a:p>
            <a:pPr marL="0" indent="0" algn="just">
              <a:buNone/>
            </a:pPr>
            <a:r>
              <a:rPr lang="ru-RU" sz="2200" dirty="0"/>
              <a:t>4. Рассмотреть основания и порядок установления </a:t>
            </a:r>
            <a:r>
              <a:rPr lang="ru-RU" sz="2200" dirty="0" smtClean="0"/>
              <a:t>страховой пенсии </a:t>
            </a:r>
            <a:r>
              <a:rPr lang="ru-RU" sz="2200" dirty="0"/>
              <a:t>по старости, определить порядок досрочного назначения страховой пенсии по старости, а также основания и порядок удержаний из </a:t>
            </a:r>
            <a:r>
              <a:rPr lang="ru-RU" sz="2200" dirty="0" smtClean="0"/>
              <a:t>страховых пенсий </a:t>
            </a:r>
            <a:r>
              <a:rPr lang="ru-RU" sz="2200" dirty="0"/>
              <a:t>по старости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9269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   Цель </a:t>
            </a:r>
            <a:r>
              <a:rPr lang="ru-RU" sz="2800" dirty="0">
                <a:latin typeface="+mj-lt"/>
              </a:rPr>
              <a:t>написания курсовой работы- более подробное изучение такого вида социального обеспечения, как страховая пенсия по старости, анализ нормативно-правовых </a:t>
            </a:r>
            <a:r>
              <a:rPr lang="ru-RU" sz="2800" dirty="0" smtClean="0">
                <a:latin typeface="+mj-lt"/>
              </a:rPr>
              <a:t>документов</a:t>
            </a:r>
            <a:r>
              <a:rPr lang="ru-RU" sz="2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863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Для решения задач и достижения поставленной цели я использовала теоретические и практические методы</a:t>
            </a:r>
            <a:r>
              <a:rPr lang="ru-RU" sz="3600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 fontAlgn="base">
              <a:buFont typeface="+mj-lt"/>
              <a:buAutoNum type="arabicPeriod"/>
            </a:pPr>
            <a:r>
              <a:rPr lang="ru-RU" sz="2200" dirty="0" smtClean="0"/>
              <a:t>Анализ </a:t>
            </a:r>
            <a:r>
              <a:rPr lang="ru-RU" sz="2200" dirty="0"/>
              <a:t>литературы по пенсионному обеспечению в РФ, более глубокое изучение пенсионной реформы России.</a:t>
            </a:r>
          </a:p>
          <a:p>
            <a:pPr marL="457200" indent="-457200" algn="just" fontAlgn="base">
              <a:buFont typeface="+mj-lt"/>
              <a:buAutoNum type="arabicPeriod"/>
            </a:pPr>
            <a:r>
              <a:rPr lang="ru-RU" sz="2200" dirty="0"/>
              <a:t>Изучение ФЗ “О страховых пенсиях в РФ”,</a:t>
            </a:r>
          </a:p>
          <a:p>
            <a:pPr marL="457200" indent="-457200" algn="just" fontAlgn="base">
              <a:buFont typeface="+mj-lt"/>
              <a:buAutoNum type="arabicPeriod"/>
            </a:pPr>
            <a:r>
              <a:rPr lang="ru-RU" sz="2200" dirty="0"/>
              <a:t>Опрос населения в возрасте 18 -85 лет об их отношении к пенсионной реформе России, уровне знания гражданами Российской Федерации порядка формирования пенсии, а также осведомленности россиян о назначении страховой пенсии.</a:t>
            </a:r>
          </a:p>
          <a:p>
            <a:pPr marL="0" indent="0" algn="just">
              <a:buNone/>
            </a:pPr>
            <a:r>
              <a:rPr lang="ru-RU" sz="2200" dirty="0" smtClean="0"/>
              <a:t>   Объект курсовой работы- </a:t>
            </a:r>
            <a:r>
              <a:rPr lang="ru-RU" sz="2200" dirty="0"/>
              <a:t>сущность страховой пенсии по старости на общих основаниях в РФ и особенности её назначения.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768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реализации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I </a:t>
            </a:r>
            <a:r>
              <a:rPr lang="ru-RU" sz="2400" dirty="0"/>
              <a:t>этап - подготовительный.</a:t>
            </a:r>
          </a:p>
          <a:p>
            <a:pPr marL="0" indent="0">
              <a:buNone/>
            </a:pPr>
            <a:r>
              <a:rPr lang="ru-RU" sz="2400" dirty="0" smtClean="0"/>
              <a:t>II </a:t>
            </a:r>
            <a:r>
              <a:rPr lang="ru-RU" sz="2400" dirty="0"/>
              <a:t>этап - обзорный, включает:</a:t>
            </a:r>
          </a:p>
          <a:p>
            <a:pPr marL="0" indent="0">
              <a:buNone/>
            </a:pPr>
            <a:r>
              <a:rPr lang="ru-RU" sz="2400" dirty="0" smtClean="0"/>
              <a:t>III </a:t>
            </a:r>
            <a:r>
              <a:rPr lang="ru-RU" sz="2400" dirty="0"/>
              <a:t>этап - проведение практико-исследовательской </a:t>
            </a:r>
            <a:r>
              <a:rPr lang="ru-RU" sz="2400" dirty="0" smtClean="0"/>
              <a:t>работы</a:t>
            </a:r>
            <a:endParaRPr lang="ru-RU" sz="2400" dirty="0"/>
          </a:p>
        </p:txBody>
      </p:sp>
      <p:pic>
        <p:nvPicPr>
          <p:cNvPr id="2050" name="Picture 2" descr="https://do.sportacadem.ru/pluginfile.php/291838/course/summary/subimg190109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7004"/>
            <a:ext cx="3240360" cy="340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32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96952"/>
            <a:ext cx="5616624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   Причина в том, что система пенсионного обеспечения основывается на принципе «солидарности </a:t>
            </a:r>
            <a:r>
              <a:rPr lang="ru-RU" sz="2000" dirty="0" smtClean="0"/>
              <a:t>поколений».</a:t>
            </a:r>
          </a:p>
          <a:p>
            <a:pPr marL="0" indent="0" algn="just">
              <a:buNone/>
            </a:pPr>
            <a:r>
              <a:rPr lang="ru-RU" sz="2000" dirty="0" smtClean="0"/>
              <a:t>Существование данной системы без </a:t>
            </a:r>
            <a:r>
              <a:rPr lang="ru-RU" sz="2000" dirty="0"/>
              <a:t>кризиса возможно при соблюдении пропорции десять плательщиков – один </a:t>
            </a:r>
            <a:r>
              <a:rPr lang="ru-RU" sz="2000" dirty="0" smtClean="0"/>
              <a:t>получатель.</a:t>
            </a:r>
            <a:endParaRPr lang="ru-RU" sz="1800" dirty="0"/>
          </a:p>
        </p:txBody>
      </p:sp>
      <p:pic>
        <p:nvPicPr>
          <p:cNvPr id="1026" name="Picture 2" descr="https://rpnews.ru/wp-content/uploads/2018/12/%D0%BE-%D0%B2%D1%8B%D0%BF%D0%BB%D0%B0%D1%82%D0%B5-%D0%BF%D0%B5%D0%BD%D1%81%D0%B8%D0%B9-324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1200"/>
            <a:ext cx="30861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96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903790" cy="44041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dirty="0" smtClean="0"/>
              <a:t>   Страховая </a:t>
            </a:r>
            <a:r>
              <a:rPr lang="ru-RU" sz="2200" dirty="0"/>
              <a:t>пенсия по старости определяется по новой пенсионной формуле расчета страховой пенсии по старости:</a:t>
            </a:r>
          </a:p>
          <a:p>
            <a:pPr marL="0" indent="0">
              <a:buNone/>
            </a:pP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                    </a:t>
            </a:r>
            <a:r>
              <a:rPr lang="ru-RU" sz="2200" u="sng" dirty="0" err="1"/>
              <a:t>СПст</a:t>
            </a:r>
            <a:r>
              <a:rPr lang="ru-RU" sz="2200" u="sng" dirty="0"/>
              <a:t> = ИПК * </a:t>
            </a:r>
            <a:r>
              <a:rPr lang="ru-RU" sz="2200" u="sng" dirty="0" smtClean="0"/>
              <a:t>СПК + </a:t>
            </a:r>
            <a:r>
              <a:rPr lang="ru-RU" sz="2200" u="sng" dirty="0"/>
              <a:t>(ФВ * </a:t>
            </a:r>
            <a:r>
              <a:rPr lang="ru-RU" sz="2200" u="sng" dirty="0" err="1"/>
              <a:t>КвФВ</a:t>
            </a:r>
            <a:r>
              <a:rPr lang="ru-RU" sz="2200" u="sng" dirty="0" smtClean="0"/>
              <a:t>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1825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8092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latin typeface="+mj-lt"/>
              </a:rPr>
              <a:t> ФВ </a:t>
            </a:r>
            <a:r>
              <a:rPr lang="ru-RU" sz="2400" dirty="0">
                <a:latin typeface="+mj-lt"/>
              </a:rPr>
              <a:t>- фиксированная выплата. Это установленная законом сумма в твёрдом размере, которая гарантированно выплачивается к страховой пенсии</a:t>
            </a:r>
            <a:r>
              <a:rPr lang="ru-RU" sz="2400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 ФВ на 2021 год составляет 6044,48 рублей </a:t>
            </a:r>
            <a:endParaRPr lang="ru-RU" sz="2400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47683"/>
              </p:ext>
            </p:extLst>
          </p:nvPr>
        </p:nvGraphicFramePr>
        <p:xfrm>
          <a:off x="1259632" y="3212976"/>
          <a:ext cx="6103590" cy="333469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152732"/>
                <a:gridCol w="2950858"/>
              </a:tblGrid>
              <a:tr h="1150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+mn-lt"/>
                        </a:rPr>
                        <a:t>Дата, с которой увеличивается размер фиксированной выплаты к страховой пенсии.</a:t>
                      </a:r>
                      <a:endParaRPr lang="ru-RU" sz="1100" b="1" i="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+mn-lt"/>
                        </a:rPr>
                        <a:t>Размер</a:t>
                      </a:r>
                      <a:endParaRPr lang="ru-RU" sz="1100" b="1" i="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+mn-lt"/>
                        </a:rPr>
                        <a:t>(в рублях)</a:t>
                      </a:r>
                      <a:endParaRPr lang="ru-RU" sz="1100" b="1" i="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64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2019г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5334,19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64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2020г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5686,25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64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2021г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6044,48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64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2022г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6401,10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64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2023г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6759,56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64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2024г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7131,34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2374141"/>
            <a:ext cx="79932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Размер фиксированной выплаты к страховой пенсии по старости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46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Опрос населения с целью оценки уровня осведомлённости россиян о порядке формирования пенсии.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263830" cy="117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Цель исследования:</a:t>
            </a:r>
          </a:p>
          <a:p>
            <a:pPr marL="0" indent="0">
              <a:buNone/>
            </a:pPr>
            <a:r>
              <a:rPr lang="ru-RU" sz="2200" dirty="0"/>
              <a:t>Изучение уровня знаний гражданами Российской Федерации порядка формирования пенсии.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s://lh3.googleusercontent.com/rZi6QYmxaS7wodb-a_j5GhDaxODXYKGZ8xOshJJMns_5I7yr608eKjFvJ1goLoFSC3EeiX5j3z47UY92mSn4va56wfBJKaFHI_ER6Ut1pEIy8qViLZoNDwKPBbiYDzUH0wnb3n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69183"/>
            <a:ext cx="4400540" cy="362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lh5.googleusercontent.com/YNw4w33CG24shriT2F2-hAIgC32RK8qFfqvSSCoSAkcEkeZg3ehUOqymZj6kMsBJxjyONrVKYPzgQTzVJ4QetQmOHPi7NgD-McPgQuYHh1y2KLL0i-88YJ37ACgSLV4Wv8W3Xj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69183"/>
            <a:ext cx="4968552" cy="3550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855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106</TotalTime>
  <Words>376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Название курсовой</vt:lpstr>
      <vt:lpstr>В данной работе рассматривается отдельный вид страховых пенсий – страховую пенсию по старости.</vt:lpstr>
      <vt:lpstr>Презентация PowerPoint</vt:lpstr>
      <vt:lpstr>Для решения задач и достижения поставленной цели я использовала теоретические и практические методы:</vt:lpstr>
      <vt:lpstr>Этапы реализации работы:</vt:lpstr>
      <vt:lpstr>Презентация PowerPoint</vt:lpstr>
      <vt:lpstr>Презентация PowerPoint</vt:lpstr>
      <vt:lpstr> </vt:lpstr>
      <vt:lpstr>Опрос населения с целью оценки уровня осведомлённости россиян о порядке формирования пенсии.</vt:lpstr>
      <vt:lpstr>Основные 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курсовой</dc:title>
  <dc:creator>пользователь</dc:creator>
  <cp:lastModifiedBy>пользователь</cp:lastModifiedBy>
  <cp:revision>21</cp:revision>
  <dcterms:created xsi:type="dcterms:W3CDTF">2021-02-17T14:35:56Z</dcterms:created>
  <dcterms:modified xsi:type="dcterms:W3CDTF">2021-02-20T13:36:22Z</dcterms:modified>
</cp:coreProperties>
</file>